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notesMasterIdLst>
    <p:notesMasterId r:id="rId22"/>
  </p:notesMasterIdLst>
  <p:sldIdLst>
    <p:sldId id="256" r:id="rId2"/>
    <p:sldId id="273" r:id="rId3"/>
    <p:sldId id="262" r:id="rId4"/>
    <p:sldId id="263" r:id="rId5"/>
    <p:sldId id="264" r:id="rId6"/>
    <p:sldId id="265" r:id="rId7"/>
    <p:sldId id="266" r:id="rId8"/>
    <p:sldId id="267" r:id="rId9"/>
    <p:sldId id="268" r:id="rId10"/>
    <p:sldId id="269" r:id="rId11"/>
    <p:sldId id="271" r:id="rId12"/>
    <p:sldId id="272" r:id="rId13"/>
    <p:sldId id="270" r:id="rId14"/>
    <p:sldId id="274" r:id="rId15"/>
    <p:sldId id="260" r:id="rId16"/>
    <p:sldId id="261" r:id="rId17"/>
    <p:sldId id="258" r:id="rId18"/>
    <p:sldId id="259" r:id="rId19"/>
    <p:sldId id="257" r:id="rId20"/>
    <p:sldId id="275" r:id="rId21"/>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326"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FC39D3-D1A6-4F2A-9DBF-5B9B0D6EC65A}" type="datetimeFigureOut">
              <a:rPr lang="hu-HU" smtClean="0"/>
              <a:t>2013.02.21.</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03D66B-A60C-4CA1-A2AE-4BDD0442FD33}" type="slidenum">
              <a:rPr lang="hu-HU" smtClean="0"/>
              <a:t>‹#›</a:t>
            </a:fld>
            <a:endParaRPr lang="hu-HU"/>
          </a:p>
        </p:txBody>
      </p:sp>
    </p:spTree>
    <p:extLst>
      <p:ext uri="{BB962C8B-B14F-4D97-AF65-F5344CB8AC3E}">
        <p14:creationId xmlns:p14="http://schemas.microsoft.com/office/powerpoint/2010/main" val="382598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660CC5-A480-4377-A0EA-E724AC043C9A}" type="slidenum">
              <a:rPr lang="hu-HU"/>
              <a:pPr/>
              <a:t>4</a:t>
            </a:fld>
            <a:endParaRPr lang="hu-HU"/>
          </a:p>
        </p:txBody>
      </p:sp>
      <p:sp>
        <p:nvSpPr>
          <p:cNvPr id="65538" name="Rectangle 2"/>
          <p:cNvSpPr txBox="1">
            <a:spLocks noChangeArrowheads="1" noTextEdit="1"/>
          </p:cNvSpPr>
          <p:nvPr>
            <p:ph type="sldImg"/>
          </p:nvPr>
        </p:nvSpPr>
        <p:spPr>
          <a:xfrm>
            <a:off x="1143000" y="695325"/>
            <a:ext cx="4570413" cy="3427413"/>
          </a:xfrm>
          <a:ln/>
        </p:spPr>
      </p:sp>
      <p:sp>
        <p:nvSpPr>
          <p:cNvPr id="65539" name="Rectangle 3"/>
          <p:cNvSpPr txBox="1">
            <a:spLocks noChangeArrowheads="1"/>
          </p:cNvSpPr>
          <p:nvPr>
            <p:ph type="body" idx="1"/>
          </p:nvPr>
        </p:nvSpPr>
        <p:spPr>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3517B8-F265-4BDE-A142-D55FCA194EAD}" type="slidenum">
              <a:rPr lang="hu-HU"/>
              <a:pPr/>
              <a:t>5</a:t>
            </a:fld>
            <a:endParaRPr lang="hu-HU"/>
          </a:p>
        </p:txBody>
      </p:sp>
      <p:sp>
        <p:nvSpPr>
          <p:cNvPr id="67586" name="Rectangle 2"/>
          <p:cNvSpPr txBox="1">
            <a:spLocks noChangeArrowheads="1" noTextEdit="1"/>
          </p:cNvSpPr>
          <p:nvPr>
            <p:ph type="sldImg"/>
          </p:nvPr>
        </p:nvSpPr>
        <p:spPr>
          <a:xfrm>
            <a:off x="1143000" y="695325"/>
            <a:ext cx="4570413" cy="3427413"/>
          </a:xfrm>
          <a:ln/>
        </p:spPr>
      </p:sp>
      <p:sp>
        <p:nvSpPr>
          <p:cNvPr id="67587" name="Rectangle 3"/>
          <p:cNvSpPr txBox="1">
            <a:spLocks noChangeArrowheads="1"/>
          </p:cNvSpPr>
          <p:nvPr>
            <p:ph type="body" idx="1"/>
          </p:nvPr>
        </p:nvSpPr>
        <p:spPr>
          <a:xfrm>
            <a:off x="685800" y="4343400"/>
            <a:ext cx="5486400" cy="4037013"/>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00A01D-7EDD-43A9-9A28-4A009BF66985}" type="slidenum">
              <a:rPr lang="hu-HU"/>
              <a:pPr/>
              <a:t>6</a:t>
            </a:fld>
            <a:endParaRPr lang="hu-HU"/>
          </a:p>
        </p:txBody>
      </p:sp>
      <p:sp>
        <p:nvSpPr>
          <p:cNvPr id="69634" name="Rectangle 2"/>
          <p:cNvSpPr txBox="1">
            <a:spLocks noChangeArrowheads="1" noTextEdit="1"/>
          </p:cNvSpPr>
          <p:nvPr>
            <p:ph type="sldImg"/>
          </p:nvPr>
        </p:nvSpPr>
        <p:spPr>
          <a:xfrm>
            <a:off x="1143000" y="695325"/>
            <a:ext cx="4570413" cy="3427413"/>
          </a:xfrm>
          <a:ln/>
        </p:spPr>
      </p:sp>
      <p:sp>
        <p:nvSpPr>
          <p:cNvPr id="69635" name="Rectangle 3"/>
          <p:cNvSpPr txBox="1">
            <a:spLocks noChangeArrowheads="1"/>
          </p:cNvSpPr>
          <p:nvPr>
            <p:ph type="body" idx="1"/>
          </p:nvPr>
        </p:nvSpPr>
        <p:spPr>
          <a:xfrm>
            <a:off x="685800" y="4343400"/>
            <a:ext cx="5486400" cy="4037013"/>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30D866-646B-496D-8874-A541041CBCAD}" type="slidenum">
              <a:rPr lang="hu-HU"/>
              <a:pPr/>
              <a:t>7</a:t>
            </a:fld>
            <a:endParaRPr lang="hu-HU"/>
          </a:p>
        </p:txBody>
      </p:sp>
      <p:sp>
        <p:nvSpPr>
          <p:cNvPr id="73730" name="Rectangle 2"/>
          <p:cNvSpPr txBox="1">
            <a:spLocks noChangeArrowheads="1" noTextEdit="1"/>
          </p:cNvSpPr>
          <p:nvPr>
            <p:ph type="sldImg"/>
          </p:nvPr>
        </p:nvSpPr>
        <p:spPr>
          <a:xfrm>
            <a:off x="1143000" y="695325"/>
            <a:ext cx="4570413" cy="3427413"/>
          </a:xfrm>
          <a:ln/>
        </p:spPr>
      </p:sp>
      <p:sp>
        <p:nvSpPr>
          <p:cNvPr id="73731" name="Rectangle 3"/>
          <p:cNvSpPr txBox="1">
            <a:spLocks noChangeArrowheads="1"/>
          </p:cNvSpPr>
          <p:nvPr>
            <p:ph type="body" idx="1"/>
          </p:nvPr>
        </p:nvSpPr>
        <p:spPr>
          <a:xfrm>
            <a:off x="685800" y="4343400"/>
            <a:ext cx="5486400" cy="4037013"/>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478F9284-B6A3-4305-BD52-34CC66061337}" type="datetimeFigureOut">
              <a:rPr lang="hu-HU" smtClean="0"/>
              <a:t>2013.02.21.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0F992639-449E-4FD7-A86A-D7C1CBF4711F}" type="slidenum">
              <a:rPr lang="hu-HU" smtClean="0"/>
              <a:t>‹#›</a:t>
            </a:fld>
            <a:endParaRPr lang="hu-HU"/>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hu-HU" smtClean="0"/>
              <a:t>Mintacím szerkesztése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478F9284-B6A3-4305-BD52-34CC66061337}" type="datetimeFigureOut">
              <a:rPr lang="hu-HU" smtClean="0"/>
              <a:t>2013.02.21.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0F992639-449E-4FD7-A86A-D7C1CBF4711F}"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hu-HU" smtClean="0"/>
              <a:t>Mintacím szerkesztése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478F9284-B6A3-4305-BD52-34CC66061337}" type="datetimeFigureOut">
              <a:rPr lang="hu-HU" smtClean="0"/>
              <a:t>2013.02.21.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0F992639-449E-4FD7-A86A-D7C1CBF4711F}" type="slidenum">
              <a:rPr lang="hu-HU" smtClean="0"/>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Egyéni elrendezé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smtClean="0"/>
              <a:t>Mintacím szerkesztése</a:t>
            </a:r>
            <a:endParaRPr lang="hu-HU"/>
          </a:p>
        </p:txBody>
      </p:sp>
      <p:sp>
        <p:nvSpPr>
          <p:cNvPr id="3" name="Dátum helye 2"/>
          <p:cNvSpPr>
            <a:spLocks noGrp="1"/>
          </p:cNvSpPr>
          <p:nvPr>
            <p:ph type="dt" sz="half" idx="10"/>
          </p:nvPr>
        </p:nvSpPr>
        <p:spPr>
          <a:xfrm>
            <a:off x="457200" y="6245225"/>
            <a:ext cx="2133600" cy="476250"/>
          </a:xfrm>
        </p:spPr>
        <p:txBody>
          <a:bodyPr/>
          <a:lstStyle>
            <a:lvl1pPr>
              <a:defRPr/>
            </a:lvl1pPr>
          </a:lstStyle>
          <a:p>
            <a:endParaRPr lang="hu-HU"/>
          </a:p>
        </p:txBody>
      </p:sp>
      <p:sp>
        <p:nvSpPr>
          <p:cNvPr id="4" name="Élőláb helye 3"/>
          <p:cNvSpPr>
            <a:spLocks noGrp="1"/>
          </p:cNvSpPr>
          <p:nvPr>
            <p:ph type="ftr" sz="quarter" idx="11"/>
          </p:nvPr>
        </p:nvSpPr>
        <p:spPr>
          <a:xfrm>
            <a:off x="3124200" y="6245225"/>
            <a:ext cx="2895600" cy="476250"/>
          </a:xfrm>
        </p:spPr>
        <p:txBody>
          <a:bodyPr/>
          <a:lstStyle>
            <a:lvl1pPr>
              <a:defRPr/>
            </a:lvl1pPr>
          </a:lstStyle>
          <a:p>
            <a:endParaRPr lang="hu-HU"/>
          </a:p>
        </p:txBody>
      </p:sp>
      <p:sp>
        <p:nvSpPr>
          <p:cNvPr id="5" name="Dia számának helye 4"/>
          <p:cNvSpPr>
            <a:spLocks noGrp="1"/>
          </p:cNvSpPr>
          <p:nvPr>
            <p:ph type="sldNum" sz="quarter" idx="12"/>
          </p:nvPr>
        </p:nvSpPr>
        <p:spPr>
          <a:xfrm>
            <a:off x="6553200" y="6245225"/>
            <a:ext cx="2133600" cy="476250"/>
          </a:xfrm>
        </p:spPr>
        <p:txBody>
          <a:bodyPr/>
          <a:lstStyle>
            <a:lvl1pPr>
              <a:defRPr/>
            </a:lvl1pPr>
          </a:lstStyle>
          <a:p>
            <a:fld id="{B0252697-4952-44A0-A512-D85B4CB8E81F}" type="slidenum">
              <a:rPr lang="hu-HU"/>
              <a:pPr/>
              <a:t>‹#›</a:t>
            </a:fld>
            <a:endParaRPr lang="hu-HU"/>
          </a:p>
        </p:txBody>
      </p:sp>
    </p:spTree>
    <p:extLst>
      <p:ext uri="{BB962C8B-B14F-4D97-AF65-F5344CB8AC3E}">
        <p14:creationId xmlns:p14="http://schemas.microsoft.com/office/powerpoint/2010/main" val="276473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478F9284-B6A3-4305-BD52-34CC66061337}" type="datetimeFigureOut">
              <a:rPr lang="hu-HU" smtClean="0"/>
              <a:t>2013.02.21.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0F992639-449E-4FD7-A86A-D7C1CBF4711F}" type="slidenum">
              <a:rPr lang="hu-HU" smtClean="0"/>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95" name="Title 94"/>
          <p:cNvSpPr>
            <a:spLocks noGrp="1"/>
          </p:cNvSpPr>
          <p:nvPr>
            <p:ph type="title"/>
          </p:nvPr>
        </p:nvSpPr>
        <p:spPr>
          <a:xfrm>
            <a:off x="457200" y="4463568"/>
            <a:ext cx="8305800" cy="1143000"/>
          </a:xfrm>
        </p:spPr>
        <p:txBody>
          <a:bodyPr/>
          <a:lstStyle/>
          <a:p>
            <a:r>
              <a:rPr lang="hu-HU" smtClean="0"/>
              <a:t>Mintacím szerkesztése</a:t>
            </a:r>
            <a:endParaRPr lang="en-US"/>
          </a:p>
        </p:txBody>
      </p:sp>
      <p:sp>
        <p:nvSpPr>
          <p:cNvPr id="2" name="Date Placeholder 1"/>
          <p:cNvSpPr>
            <a:spLocks noGrp="1"/>
          </p:cNvSpPr>
          <p:nvPr>
            <p:ph type="dt" sz="half" idx="10"/>
          </p:nvPr>
        </p:nvSpPr>
        <p:spPr/>
        <p:txBody>
          <a:bodyPr/>
          <a:lstStyle/>
          <a:p>
            <a:fld id="{478F9284-B6A3-4305-BD52-34CC66061337}" type="datetimeFigureOut">
              <a:rPr lang="hu-HU" smtClean="0"/>
              <a:t>2013.02.21.</a:t>
            </a:fld>
            <a:endParaRPr lang="hu-HU"/>
          </a:p>
        </p:txBody>
      </p:sp>
      <p:sp>
        <p:nvSpPr>
          <p:cNvPr id="91" name="Footer Placeholder 90"/>
          <p:cNvSpPr>
            <a:spLocks noGrp="1"/>
          </p:cNvSpPr>
          <p:nvPr>
            <p:ph type="ftr" sz="quarter" idx="11"/>
          </p:nvPr>
        </p:nvSpPr>
        <p:spPr/>
        <p:txBody>
          <a:bodyPr/>
          <a:lstStyle/>
          <a:p>
            <a:endParaRPr lang="hu-HU"/>
          </a:p>
        </p:txBody>
      </p:sp>
      <p:sp>
        <p:nvSpPr>
          <p:cNvPr id="92" name="Slide Number Placeholder 91"/>
          <p:cNvSpPr>
            <a:spLocks noGrp="1"/>
          </p:cNvSpPr>
          <p:nvPr>
            <p:ph type="sldNum" sz="quarter" idx="12"/>
          </p:nvPr>
        </p:nvSpPr>
        <p:spPr/>
        <p:txBody>
          <a:bodyPr/>
          <a:lstStyle/>
          <a:p>
            <a:fld id="{0F992639-449E-4FD7-A86A-D7C1CBF4711F}" type="slidenum">
              <a:rPr lang="hu-HU" smtClean="0"/>
              <a:t>‹#›</a:t>
            </a:fld>
            <a:endParaRPr lang="hu-H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ate Placeholder 4"/>
          <p:cNvSpPr>
            <a:spLocks noGrp="1"/>
          </p:cNvSpPr>
          <p:nvPr>
            <p:ph type="dt" sz="half" idx="10"/>
          </p:nvPr>
        </p:nvSpPr>
        <p:spPr/>
        <p:txBody>
          <a:bodyPr/>
          <a:lstStyle/>
          <a:p>
            <a:fld id="{478F9284-B6A3-4305-BD52-34CC66061337}" type="datetimeFigureOut">
              <a:rPr lang="hu-HU" smtClean="0"/>
              <a:t>2013.02.21.</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0F992639-449E-4FD7-A86A-D7C1CBF4711F}" type="slidenum">
              <a:rPr lang="hu-HU" smtClean="0"/>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ate Placeholder 6"/>
          <p:cNvSpPr>
            <a:spLocks noGrp="1"/>
          </p:cNvSpPr>
          <p:nvPr>
            <p:ph type="dt" sz="half" idx="10"/>
          </p:nvPr>
        </p:nvSpPr>
        <p:spPr/>
        <p:txBody>
          <a:bodyPr/>
          <a:lstStyle/>
          <a:p>
            <a:fld id="{478F9284-B6A3-4305-BD52-34CC66061337}" type="datetimeFigureOut">
              <a:rPr lang="hu-HU" smtClean="0"/>
              <a:t>2013.02.21.</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0F992639-449E-4FD7-A86A-D7C1CBF4711F}" type="slidenum">
              <a:rPr lang="hu-HU" smtClean="0"/>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Date Placeholder 2"/>
          <p:cNvSpPr>
            <a:spLocks noGrp="1"/>
          </p:cNvSpPr>
          <p:nvPr>
            <p:ph type="dt" sz="half" idx="10"/>
          </p:nvPr>
        </p:nvSpPr>
        <p:spPr/>
        <p:txBody>
          <a:bodyPr/>
          <a:lstStyle/>
          <a:p>
            <a:fld id="{478F9284-B6A3-4305-BD52-34CC66061337}" type="datetimeFigureOut">
              <a:rPr lang="hu-HU" smtClean="0"/>
              <a:t>2013.02.21.</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0F992639-449E-4FD7-A86A-D7C1CBF4711F}"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F9284-B6A3-4305-BD52-34CC66061337}" type="datetimeFigureOut">
              <a:rPr lang="hu-HU" smtClean="0"/>
              <a:t>2013.02.21.</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0F992639-449E-4FD7-A86A-D7C1CBF4711F}"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478F9284-B6A3-4305-BD52-34CC66061337}" type="datetimeFigureOut">
              <a:rPr lang="hu-HU" smtClean="0"/>
              <a:t>2013.02.21.</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0F992639-449E-4FD7-A86A-D7C1CBF4711F}" type="slidenum">
              <a:rPr lang="hu-HU" smtClean="0"/>
              <a:t>‹#›</a:t>
            </a:fld>
            <a:endParaRPr lang="hu-HU"/>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hu-HU" smtClean="0"/>
              <a:t>Mintacím szerkesztése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a:p>
        </p:txBody>
      </p:sp>
      <p:sp>
        <p:nvSpPr>
          <p:cNvPr id="5" name="Date Placeholder 4"/>
          <p:cNvSpPr>
            <a:spLocks noGrp="1"/>
          </p:cNvSpPr>
          <p:nvPr>
            <p:ph type="dt" sz="half" idx="10"/>
          </p:nvPr>
        </p:nvSpPr>
        <p:spPr/>
        <p:txBody>
          <a:bodyPr/>
          <a:lstStyle/>
          <a:p>
            <a:fld id="{478F9284-B6A3-4305-BD52-34CC66061337}" type="datetimeFigureOut">
              <a:rPr lang="hu-HU" smtClean="0"/>
              <a:t>2013.02.21.</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0F992639-449E-4FD7-A86A-D7C1CBF4711F}" type="slidenum">
              <a:rPr lang="hu-HU" smtClean="0"/>
              <a:t>‹#›</a:t>
            </a:fld>
            <a:endParaRPr lang="hu-HU"/>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hu-HU" smtClean="0"/>
              <a:t>Mintacím szerkesztése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hu-HU" smtClean="0"/>
              <a:t>Mintacím szerkesztése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478F9284-B6A3-4305-BD52-34CC66061337}" type="datetimeFigureOut">
              <a:rPr lang="hu-HU" smtClean="0"/>
              <a:t>2013.02.21.</a:t>
            </a:fld>
            <a:endParaRPr lang="hu-HU"/>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hu-HU"/>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0F992639-449E-4FD7-A86A-D7C1CBF4711F}" type="slidenum">
              <a:rPr lang="hu-HU" smtClean="0"/>
              <a:t>‹#›</a:t>
            </a:fld>
            <a:endParaRPr lang="hu-HU"/>
          </a:p>
        </p:txBody>
      </p:sp>
    </p:spTree>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39960" y="2708920"/>
            <a:ext cx="7772400" cy="1470025"/>
          </a:xfrm>
        </p:spPr>
        <p:txBody>
          <a:bodyPr>
            <a:normAutofit/>
          </a:bodyPr>
          <a:lstStyle/>
          <a:p>
            <a:r>
              <a:rPr lang="hu-HU" sz="4200" b="1" dirty="0" smtClean="0"/>
              <a:t>Az egyház </a:t>
            </a:r>
            <a:r>
              <a:rPr lang="hu-HU" sz="4200" b="1" dirty="0" smtClean="0"/>
              <a:t>jövőképe </a:t>
            </a:r>
            <a:r>
              <a:rPr lang="hu-HU" sz="4200" b="1" dirty="0" smtClean="0"/>
              <a:t/>
            </a:r>
            <a:br>
              <a:rPr lang="hu-HU" sz="4200" b="1" dirty="0" smtClean="0"/>
            </a:br>
            <a:r>
              <a:rPr lang="hu-HU" sz="4200" b="1" dirty="0" smtClean="0"/>
              <a:t>- a jövő </a:t>
            </a:r>
            <a:r>
              <a:rPr lang="hu-HU" sz="4200" b="1" dirty="0" smtClean="0"/>
              <a:t>egyháza?</a:t>
            </a:r>
            <a:endParaRPr lang="hu-HU" sz="4200" b="1" dirty="0"/>
          </a:p>
        </p:txBody>
      </p:sp>
      <p:sp>
        <p:nvSpPr>
          <p:cNvPr id="4" name="Alcím 3"/>
          <p:cNvSpPr>
            <a:spLocks noGrp="1"/>
          </p:cNvSpPr>
          <p:nvPr>
            <p:ph type="subTitle" idx="1"/>
          </p:nvPr>
        </p:nvSpPr>
        <p:spPr>
          <a:xfrm>
            <a:off x="-216024" y="260648"/>
            <a:ext cx="8748464" cy="1752600"/>
          </a:xfrm>
        </p:spPr>
        <p:txBody>
          <a:bodyPr>
            <a:normAutofit/>
          </a:bodyPr>
          <a:lstStyle/>
          <a:p>
            <a:pPr algn="r"/>
            <a:r>
              <a:rPr lang="hu-HU" sz="3600" dirty="0" smtClean="0"/>
              <a:t>Az Egyházi Jövőkép </a:t>
            </a:r>
            <a:r>
              <a:rPr lang="hu-HU" sz="3600" dirty="0" smtClean="0"/>
              <a:t>Bizottság </a:t>
            </a:r>
          </a:p>
          <a:p>
            <a:pPr algn="r"/>
            <a:r>
              <a:rPr lang="hu-HU" sz="3600" dirty="0" smtClean="0"/>
              <a:t>munkájáról</a:t>
            </a:r>
            <a:endParaRPr lang="hu-HU" sz="3600" dirty="0"/>
          </a:p>
        </p:txBody>
      </p:sp>
      <p:sp>
        <p:nvSpPr>
          <p:cNvPr id="3" name="Szövegdoboz 2"/>
          <p:cNvSpPr txBox="1"/>
          <p:nvPr/>
        </p:nvSpPr>
        <p:spPr>
          <a:xfrm>
            <a:off x="2915816" y="5733256"/>
            <a:ext cx="5904656" cy="584775"/>
          </a:xfrm>
          <a:prstGeom prst="rect">
            <a:avLst/>
          </a:prstGeom>
          <a:noFill/>
        </p:spPr>
        <p:txBody>
          <a:bodyPr wrap="square" rtlCol="0">
            <a:spAutoFit/>
          </a:bodyPr>
          <a:lstStyle/>
          <a:p>
            <a:pPr algn="ctr"/>
            <a:r>
              <a:rPr lang="hu-HU" sz="3200" dirty="0" smtClean="0"/>
              <a:t>Mátraháza, 2013. február 22. </a:t>
            </a:r>
            <a:endParaRPr lang="hu-HU" sz="3200" dirty="0"/>
          </a:p>
        </p:txBody>
      </p:sp>
    </p:spTree>
    <p:extLst>
      <p:ext uri="{BB962C8B-B14F-4D97-AF65-F5344CB8AC3E}">
        <p14:creationId xmlns:p14="http://schemas.microsoft.com/office/powerpoint/2010/main" val="1215966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634082"/>
          </a:xfrm>
        </p:spPr>
        <p:txBody>
          <a:bodyPr>
            <a:noAutofit/>
          </a:bodyPr>
          <a:lstStyle/>
          <a:p>
            <a:r>
              <a:rPr lang="hu-HU" sz="4000" dirty="0"/>
              <a:t>Reformátusok</a:t>
            </a:r>
          </a:p>
        </p:txBody>
      </p:sp>
      <p:sp>
        <p:nvSpPr>
          <p:cNvPr id="45059" name="Rectangle 3"/>
          <p:cNvSpPr>
            <a:spLocks noGrp="1" noChangeArrowheads="1"/>
          </p:cNvSpPr>
          <p:nvPr>
            <p:ph idx="1"/>
          </p:nvPr>
        </p:nvSpPr>
        <p:spPr>
          <a:xfrm>
            <a:off x="251520" y="1052736"/>
            <a:ext cx="8640960" cy="5544616"/>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a:lnSpc>
                <a:spcPct val="90000"/>
              </a:lnSpc>
            </a:pPr>
            <a:r>
              <a:rPr lang="hu-HU" sz="3600" dirty="0"/>
              <a:t>A legalacsonyabb az aktívak és a legmagasabb a munkanélküliek aránya</a:t>
            </a:r>
          </a:p>
          <a:p>
            <a:pPr>
              <a:lnSpc>
                <a:spcPct val="90000"/>
              </a:lnSpc>
            </a:pPr>
            <a:r>
              <a:rPr lang="hu-HU" sz="3600" dirty="0"/>
              <a:t>A legalacsonyabb a jövedelmi átlag</a:t>
            </a:r>
          </a:p>
          <a:p>
            <a:pPr>
              <a:lnSpc>
                <a:spcPct val="90000"/>
              </a:lnSpc>
            </a:pPr>
            <a:r>
              <a:rPr lang="hu-HU" sz="3600" dirty="0"/>
              <a:t>A legrosszabb az iskolai végzettségi összetétel</a:t>
            </a:r>
          </a:p>
          <a:p>
            <a:pPr>
              <a:lnSpc>
                <a:spcPct val="90000"/>
              </a:lnSpc>
            </a:pPr>
            <a:r>
              <a:rPr lang="hu-HU" sz="3600" dirty="0"/>
              <a:t>A felsőfokú végzettségűek aránya messze elmarad az arányszámtól</a:t>
            </a:r>
          </a:p>
          <a:p>
            <a:pPr>
              <a:lnSpc>
                <a:spcPct val="90000"/>
              </a:lnSpc>
            </a:pPr>
            <a:r>
              <a:rPr lang="hu-HU" sz="3600" dirty="0"/>
              <a:t>A gyerekvállalási hajlandóság valamivel jobb a többieknél</a:t>
            </a:r>
          </a:p>
          <a:p>
            <a:pPr>
              <a:lnSpc>
                <a:spcPct val="90000"/>
              </a:lnSpc>
            </a:pPr>
            <a:r>
              <a:rPr lang="hu-HU" sz="3600" dirty="0"/>
              <a:t>A család és a házasság kiemelt </a:t>
            </a:r>
            <a:r>
              <a:rPr lang="hu-HU" sz="3600" dirty="0" smtClean="0"/>
              <a:t>értéke</a:t>
            </a:r>
            <a:endParaRPr lang="hu-HU" sz="3600" dirty="0"/>
          </a:p>
        </p:txBody>
      </p:sp>
    </p:spTree>
    <p:extLst>
      <p:ext uri="{BB962C8B-B14F-4D97-AF65-F5344CB8AC3E}">
        <p14:creationId xmlns:p14="http://schemas.microsoft.com/office/powerpoint/2010/main" val="1238099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778098"/>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hu-HU" sz="4400" dirty="0" smtClean="0">
                <a:solidFill>
                  <a:schemeClr val="tx1"/>
                </a:solidFill>
              </a:rPr>
              <a:t>1.2. Az egyház a végeken</a:t>
            </a:r>
            <a:endParaRPr lang="hu-HU" sz="4400" dirty="0">
              <a:solidFill>
                <a:schemeClr val="tx1"/>
              </a:solidFill>
            </a:endParaRPr>
          </a:p>
        </p:txBody>
      </p:sp>
      <p:sp>
        <p:nvSpPr>
          <p:cNvPr id="3" name="Tartalom helye 2"/>
          <p:cNvSpPr>
            <a:spLocks noGrp="1"/>
          </p:cNvSpPr>
          <p:nvPr>
            <p:ph idx="1"/>
          </p:nvPr>
        </p:nvSpPr>
        <p:spPr>
          <a:xfrm>
            <a:off x="467544" y="980728"/>
            <a:ext cx="8229600" cy="4525963"/>
          </a:xfrm>
        </p:spPr>
        <p:txBody>
          <a:bodyPr>
            <a:noAutofit/>
          </a:bodyPr>
          <a:lstStyle/>
          <a:p>
            <a:r>
              <a:rPr lang="hu-HU" sz="1400" dirty="0" smtClean="0"/>
              <a:t>        A létező összes munkahely megszűnt. Ezzel egyidejűleg leépült a háztáji. Szakemberek nincsenek. Egyetlen egy számlás gázszerelő működik a faluban. Nincs állattenyésztés, csak egy-két háznál. Az önálló gazdálkodás, konyhakert művelése elsorvadt. Természetbeni adományok megszűntek. A felnövekvő fiatalságnak megszűnt az összes munkalehetősége. Az ország más részén vagy külföldön állapodnak meg. Ott házasodnak, ha házasodnak és a gyermekeiket is ott nevelik. Családok vándorolnak az osztrák határ mellé a jobb megélhetés reményében. A vasút megszűnésével a közlekedés is beszűkült.</a:t>
            </a:r>
          </a:p>
          <a:p>
            <a:r>
              <a:rPr lang="hu-HU" sz="1400" dirty="0" smtClean="0"/>
              <a:t>        A lakosság kicserélődött. A nyolcvanas évek „öregjei” meghaltak. Református családok sorvadtak el, haltak ki. A megmaradt középgeneráció, ma már 48-58 évesek  próbálják még tartani magukat, de a cigányok bevándorlása miatt kisebbségbe kerültek. Pl. az önkormányzat-választáskor nem a magyar akarat, hanem a cigány érvényesült. Ezzel a morál, a közhangulat a nemzeti identitás, a reformátusról nem is beszélve, a mélypontra eset.  A mulatós és lakodalmas zene lett a trendi.   Az iskola a felére csökkent, a gyermekek családi háttere halmozottan hátrányos lett. Az osztályok tele vannak lelkileg megterhelt, traumákon átesett, sérült gyermekkel. A szülők gyermekeik neveléséhez való hozzáállása sok esetben katasztrofális. Mindent a pedagógusoktól várnak.</a:t>
            </a:r>
          </a:p>
          <a:p>
            <a:r>
              <a:rPr lang="hu-HU" sz="1400" dirty="0" smtClean="0"/>
              <a:t>         A megmaradt gyülekezet önmagát még minimális szinten sem bírja fenntartani. Az aktív gyülekezet is meggyengült. Az őt körül vevő széles reformátusság szinte teljesen kihalt. Ma 80 fő fizet Drávafokon egyházfenntartást, ebből 53 itt lakik, 27 fő elköltözött. A korábbi 12 presbiter helyett 3 fő van. A gyülekezet csökkenésével és a közterhek drasztikus növelésével a keletkező hiányt a lelkészcsalád önerőből és kapcsolatai révén próbálta eddig pótolni. Ma ott tartunk, hogy a gyülekezeti kiadásoknak jelentős része a lelkészcsaládra maradt. A lelkészi illetmény 23 év óta mindig a minimálbér alatt volt, a kórpótlék szóba sem jöhetett, vagy egyéb más juttatás, pl. ruhapénz, stb.  Emellett ma már az éves adományuk és a takarékos életvitelük sem fedezi (évi fél millió forint!) a kiadások jelentős részét. </a:t>
            </a:r>
            <a:r>
              <a:rPr lang="hu-HU" sz="1400" dirty="0" err="1" smtClean="0"/>
              <a:t>pl</a:t>
            </a:r>
            <a:r>
              <a:rPr lang="hu-HU" sz="1400" dirty="0" smtClean="0"/>
              <a:t>: rezsi, telefon, plusz üzemanyag, szolgálati autó fenntartás, tatarozás, irodaszer, karbantartási munkálatok, stb. A napi megélhetéshez, a megmaradáshoz több állást kellett vállalni. De ez óhatatlanul a minőség romlásához, az energiák felforgácsolásához, a lelkészi szolgálat egyes területeinek elsorvadásához vezet. </a:t>
            </a:r>
            <a:endParaRPr lang="hu-HU" sz="1400" dirty="0"/>
          </a:p>
        </p:txBody>
      </p:sp>
      <p:sp>
        <p:nvSpPr>
          <p:cNvPr id="4" name="Szövegdoboz 3"/>
          <p:cNvSpPr txBox="1"/>
          <p:nvPr/>
        </p:nvSpPr>
        <p:spPr>
          <a:xfrm>
            <a:off x="5292080" y="6167045"/>
            <a:ext cx="3744416" cy="646331"/>
          </a:xfrm>
          <a:prstGeom prst="rect">
            <a:avLst/>
          </a:prstGeom>
          <a:noFill/>
        </p:spPr>
        <p:txBody>
          <a:bodyPr wrap="square" rtlCol="0">
            <a:spAutoFit/>
          </a:bodyPr>
          <a:lstStyle/>
          <a:p>
            <a:pPr lvl="0" algn="r">
              <a:spcBef>
                <a:spcPct val="20000"/>
              </a:spcBef>
              <a:buClr>
                <a:srgbClr val="873624">
                  <a:lumMod val="60000"/>
                  <a:lumOff val="40000"/>
                </a:srgbClr>
              </a:buClr>
            </a:pPr>
            <a:r>
              <a:rPr lang="hu-HU" sz="3600" dirty="0">
                <a:solidFill>
                  <a:schemeClr val="bg2">
                    <a:lumMod val="20000"/>
                    <a:lumOff val="80000"/>
                  </a:schemeClr>
                </a:solidFill>
              </a:rPr>
              <a:t>Drávafok 2012.</a:t>
            </a:r>
          </a:p>
        </p:txBody>
      </p:sp>
    </p:spTree>
    <p:extLst>
      <p:ext uri="{BB962C8B-B14F-4D97-AF65-F5344CB8AC3E}">
        <p14:creationId xmlns:p14="http://schemas.microsoft.com/office/powerpoint/2010/main" val="1737947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193504" y="6021288"/>
            <a:ext cx="6131024" cy="724942"/>
          </a:xfrm>
          <a:ln>
            <a:noFill/>
          </a:ln>
        </p:spPr>
        <p:txBody>
          <a:bodyPr>
            <a:normAutofit/>
          </a:bodyPr>
          <a:lstStyle/>
          <a:p>
            <a:r>
              <a:rPr lang="hu-HU" b="0" dirty="0" smtClean="0">
                <a:solidFill>
                  <a:schemeClr val="bg2">
                    <a:lumMod val="20000"/>
                    <a:lumOff val="80000"/>
                  </a:schemeClr>
                </a:solidFill>
                <a:latin typeface="+mn-lt"/>
              </a:rPr>
              <a:t>Kovácshida 2011. november</a:t>
            </a:r>
            <a:endParaRPr lang="hu-HU" b="0" dirty="0">
              <a:solidFill>
                <a:schemeClr val="bg2">
                  <a:lumMod val="20000"/>
                  <a:lumOff val="80000"/>
                </a:schemeClr>
              </a:solidFill>
              <a:latin typeface="+mn-lt"/>
            </a:endParaRPr>
          </a:p>
        </p:txBody>
      </p:sp>
      <p:sp>
        <p:nvSpPr>
          <p:cNvPr id="3" name="Tartalom helye 2"/>
          <p:cNvSpPr>
            <a:spLocks noGrp="1"/>
          </p:cNvSpPr>
          <p:nvPr>
            <p:ph idx="1"/>
          </p:nvPr>
        </p:nvSpPr>
        <p:spPr>
          <a:xfrm>
            <a:off x="323528" y="404664"/>
            <a:ext cx="8445624" cy="4525963"/>
          </a:xfrm>
        </p:spPr>
        <p:txBody>
          <a:bodyPr>
            <a:noAutofit/>
          </a:bodyPr>
          <a:lstStyle/>
          <a:p>
            <a:r>
              <a:rPr lang="hu-HU" sz="2200" dirty="0" smtClean="0"/>
              <a:t>        Pályázatokon való részvétel is lehetőség. Ki lehet egészíteni sok mindennel egy egyházközség működését. De a pályázatok lebonyolítása, a programok kísérése rettentő időt és erőt követel. Vidékünkön pedig ezekben a lelkész semmilyen segítségre nem számíthat. Több tízmillió forintnyi pénzt összepályáztunk már – de vajon mikor jutunk el az embereinkhez? A papok nem menedzserek, hanem igehirdetők, </a:t>
            </a:r>
            <a:r>
              <a:rPr lang="hu-HU" sz="2200" dirty="0" err="1" smtClean="0"/>
              <a:t>lelkigondozók</a:t>
            </a:r>
            <a:r>
              <a:rPr lang="hu-HU" sz="2200" dirty="0" smtClean="0"/>
              <a:t>, közösségszervezők. Keresztyén emberek és nem főállású pályázat-koordinátorok meg táborhely-üzemeltetők.</a:t>
            </a:r>
          </a:p>
          <a:p>
            <a:pPr marL="0" indent="0">
              <a:buNone/>
            </a:pPr>
            <a:r>
              <a:rPr lang="hu-HU" sz="2200" dirty="0"/>
              <a:t>	</a:t>
            </a:r>
            <a:r>
              <a:rPr lang="hu-HU" sz="2200" dirty="0" smtClean="0"/>
              <a:t> El is lehet menni. De mi dolgozni, szolgálni szeretnénk és nem abba fektetni erőnket, hogy magánegyházat építsünk, tűrjünk hiába, vagy pörgessük a pályázat-businesst. Békeidő van, most lehetne alapozni a még nehezebb időkig. Embereket menteni, lelkeket ébresztgetni.</a:t>
            </a:r>
          </a:p>
          <a:p>
            <a:r>
              <a:rPr lang="hu-HU" sz="2200" dirty="0" smtClean="0"/>
              <a:t>         Vagy kérünk engedélyt visszavonulni a frontról, vagy kellene pénz, paripa, posztó a küzdelem folytatásához.</a:t>
            </a:r>
            <a:endParaRPr lang="hu-HU" sz="2200" dirty="0"/>
          </a:p>
        </p:txBody>
      </p:sp>
    </p:spTree>
    <p:extLst>
      <p:ext uri="{BB962C8B-B14F-4D97-AF65-F5344CB8AC3E}">
        <p14:creationId xmlns:p14="http://schemas.microsoft.com/office/powerpoint/2010/main" val="3759087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sz="4400" dirty="0" smtClean="0">
                <a:latin typeface="+mn-lt"/>
              </a:rPr>
              <a:t>1.3. Közös útkeresés </a:t>
            </a:r>
            <a:br>
              <a:rPr lang="hu-HU" sz="4400" dirty="0" smtClean="0">
                <a:latin typeface="+mn-lt"/>
              </a:rPr>
            </a:br>
            <a:r>
              <a:rPr lang="hu-HU" sz="4400" dirty="0" smtClean="0">
                <a:latin typeface="+mn-lt"/>
              </a:rPr>
              <a:t>          Mik a tanulságok?</a:t>
            </a:r>
            <a:endParaRPr lang="hu-HU" sz="4400" dirty="0">
              <a:latin typeface="+mn-lt"/>
            </a:endParaRPr>
          </a:p>
        </p:txBody>
      </p:sp>
      <p:sp>
        <p:nvSpPr>
          <p:cNvPr id="4" name="Tartalom helye 3"/>
          <p:cNvSpPr>
            <a:spLocks noGrp="1"/>
          </p:cNvSpPr>
          <p:nvPr>
            <p:ph idx="1"/>
          </p:nvPr>
        </p:nvSpPr>
        <p:spPr>
          <a:xfrm>
            <a:off x="457200" y="1600200"/>
            <a:ext cx="5842991" cy="4525963"/>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marL="0" indent="0">
              <a:buNone/>
            </a:pPr>
            <a:r>
              <a:rPr lang="hu-HU" sz="3600" b="1" dirty="0" smtClean="0"/>
              <a:t> -</a:t>
            </a:r>
          </a:p>
          <a:p>
            <a:pPr marL="0" indent="0">
              <a:buNone/>
            </a:pPr>
            <a:r>
              <a:rPr lang="hu-HU" sz="3600" b="1" dirty="0"/>
              <a:t> </a:t>
            </a:r>
            <a:r>
              <a:rPr lang="hu-HU" sz="3600" b="1" dirty="0" smtClean="0"/>
              <a:t>-</a:t>
            </a:r>
          </a:p>
          <a:p>
            <a:pPr marL="0" indent="0">
              <a:buNone/>
            </a:pPr>
            <a:r>
              <a:rPr lang="hu-HU" sz="3600" b="1" dirty="0"/>
              <a:t> </a:t>
            </a:r>
            <a:r>
              <a:rPr lang="hu-HU" sz="3600" b="1" dirty="0" smtClean="0"/>
              <a:t>-</a:t>
            </a:r>
            <a:endParaRPr lang="hu-HU" sz="3600" b="1" dirty="0"/>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7744" y="260648"/>
            <a:ext cx="2184736" cy="6292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0127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arcsapa\Pictures\Nikon Transfer 2\2012\Tihany\DSCN12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a:xfrm>
            <a:off x="323528" y="260648"/>
            <a:ext cx="3034680" cy="796950"/>
          </a:xfrm>
        </p:spPr>
        <p:txBody>
          <a:bodyPr>
            <a:normAutofit/>
          </a:bodyPr>
          <a:lstStyle/>
          <a:p>
            <a:r>
              <a:rPr lang="hu-HU" sz="4400" dirty="0" smtClean="0">
                <a:solidFill>
                  <a:schemeClr val="bg1"/>
                </a:solidFill>
              </a:rPr>
              <a:t>2. Az út</a:t>
            </a:r>
            <a:endParaRPr lang="hu-HU" sz="4400" dirty="0">
              <a:solidFill>
                <a:schemeClr val="bg1"/>
              </a:solidFill>
            </a:endParaRPr>
          </a:p>
        </p:txBody>
      </p:sp>
      <p:sp>
        <p:nvSpPr>
          <p:cNvPr id="3" name="Tartalom helye 2"/>
          <p:cNvSpPr>
            <a:spLocks noGrp="1"/>
          </p:cNvSpPr>
          <p:nvPr>
            <p:ph idx="1"/>
          </p:nvPr>
        </p:nvSpPr>
        <p:spPr>
          <a:xfrm>
            <a:off x="374848" y="5013176"/>
            <a:ext cx="8229600" cy="1036712"/>
          </a:xfrm>
        </p:spPr>
        <p:txBody>
          <a:bodyPr>
            <a:noAutofit/>
          </a:bodyPr>
          <a:lstStyle/>
          <a:p>
            <a:pPr marL="0" indent="0">
              <a:buNone/>
            </a:pPr>
            <a:r>
              <a:rPr lang="hu-HU" sz="3600" dirty="0" smtClean="0"/>
              <a:t>A Zsinat válasza: </a:t>
            </a:r>
          </a:p>
          <a:p>
            <a:pPr marL="0" indent="0">
              <a:buNone/>
            </a:pPr>
            <a:r>
              <a:rPr lang="hu-HU" sz="3600" dirty="0" smtClean="0"/>
              <a:t> az Egyházi Jövőkép Bizottság</a:t>
            </a:r>
            <a:endParaRPr lang="hu-HU" sz="3600" dirty="0"/>
          </a:p>
        </p:txBody>
      </p:sp>
    </p:spTree>
    <p:extLst>
      <p:ext uri="{BB962C8B-B14F-4D97-AF65-F5344CB8AC3E}">
        <p14:creationId xmlns:p14="http://schemas.microsoft.com/office/powerpoint/2010/main" val="4293310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44624"/>
            <a:ext cx="5904656" cy="720080"/>
          </a:xfrm>
        </p:spPr>
        <p:txBody>
          <a:bodyPr>
            <a:normAutofit/>
          </a:bodyPr>
          <a:lstStyle/>
          <a:p>
            <a:r>
              <a:rPr lang="hu-HU" sz="4000" dirty="0" smtClean="0">
                <a:solidFill>
                  <a:schemeClr val="bg2">
                    <a:lumMod val="40000"/>
                    <a:lumOff val="60000"/>
                  </a:schemeClr>
                </a:solidFill>
              </a:rPr>
              <a:t>A feladat:</a:t>
            </a:r>
            <a:endParaRPr lang="hu-HU" sz="4000" dirty="0">
              <a:solidFill>
                <a:schemeClr val="bg2">
                  <a:lumMod val="40000"/>
                  <a:lumOff val="60000"/>
                </a:schemeClr>
              </a:solidFill>
            </a:endParaRPr>
          </a:p>
        </p:txBody>
      </p:sp>
      <p:sp>
        <p:nvSpPr>
          <p:cNvPr id="3" name="Tartalom helye 2"/>
          <p:cNvSpPr>
            <a:spLocks noGrp="1"/>
          </p:cNvSpPr>
          <p:nvPr>
            <p:ph idx="1"/>
          </p:nvPr>
        </p:nvSpPr>
        <p:spPr>
          <a:xfrm>
            <a:off x="179512" y="836712"/>
            <a:ext cx="8784976" cy="5544616"/>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algn="just">
              <a:lnSpc>
                <a:spcPct val="115000"/>
              </a:lnSpc>
              <a:spcAft>
                <a:spcPts val="0"/>
              </a:spcAft>
            </a:pPr>
            <a:r>
              <a:rPr lang="hu-HU" sz="2600" i="1" dirty="0" smtClean="0">
                <a:solidFill>
                  <a:schemeClr val="tx1"/>
                </a:solidFill>
                <a:effectLst/>
                <a:latin typeface="Times New Roman"/>
                <a:ea typeface="Calibri"/>
                <a:cs typeface="Times New Roman"/>
              </a:rPr>
              <a:t>Istentisztelet és liturgia, igehirdetés, közösségi alkalmak, evangélizáció, egyháztagság, tanítványság, hitre nevelés, ifjúsági munka, presbiterképzés, lelkészképzés, szeretetszolgálat, missziói szemlélet, cigánymisszió, gyülekezet-fenntartás, épületek fenntartása, pénzügyi szempontok, szolidaritás, sáfárság, lelkészi fizetések.  </a:t>
            </a:r>
            <a:endParaRPr lang="hu-HU" sz="2600" dirty="0">
              <a:solidFill>
                <a:schemeClr val="tx1"/>
              </a:solidFill>
              <a:ea typeface="Calibri"/>
              <a:cs typeface="Times New Roman"/>
            </a:endParaRPr>
          </a:p>
          <a:p>
            <a:pPr algn="just">
              <a:lnSpc>
                <a:spcPct val="115000"/>
              </a:lnSpc>
              <a:spcAft>
                <a:spcPts val="0"/>
              </a:spcAft>
            </a:pPr>
            <a:r>
              <a:rPr lang="hu-HU" sz="2600" i="1" dirty="0" smtClean="0">
                <a:solidFill>
                  <a:schemeClr val="tx1"/>
                </a:solidFill>
                <a:effectLst/>
                <a:latin typeface="Times New Roman"/>
                <a:ea typeface="Calibri"/>
                <a:cs typeface="Times New Roman"/>
              </a:rPr>
              <a:t>Paritás elve/lelkész és nem lelkész az egyházkormányzásban/, </a:t>
            </a:r>
            <a:r>
              <a:rPr lang="hu-HU" sz="2600" i="1" dirty="0" err="1" smtClean="0">
                <a:solidFill>
                  <a:schemeClr val="tx1"/>
                </a:solidFill>
                <a:effectLst/>
                <a:latin typeface="Times New Roman"/>
                <a:ea typeface="Calibri"/>
                <a:cs typeface="Times New Roman"/>
              </a:rPr>
              <a:t>parókiális</a:t>
            </a:r>
            <a:r>
              <a:rPr lang="hu-HU" sz="2600" i="1" dirty="0" smtClean="0">
                <a:solidFill>
                  <a:schemeClr val="tx1"/>
                </a:solidFill>
                <a:effectLst/>
                <a:latin typeface="Times New Roman"/>
                <a:ea typeface="Calibri"/>
                <a:cs typeface="Times New Roman"/>
              </a:rPr>
              <a:t> rendszer, püspöki tiszt, egyházkerületek, zsinat, adminisztráció, adatszolgáltatás, egyházfegyelem, egyház-finanszírozás.</a:t>
            </a:r>
            <a:endParaRPr lang="hu-HU" sz="2600" dirty="0">
              <a:solidFill>
                <a:schemeClr val="tx1"/>
              </a:solidFill>
              <a:ea typeface="Calibri"/>
              <a:cs typeface="Times New Roman"/>
            </a:endParaRPr>
          </a:p>
          <a:p>
            <a:pPr algn="just">
              <a:lnSpc>
                <a:spcPct val="115000"/>
              </a:lnSpc>
              <a:spcAft>
                <a:spcPts val="0"/>
              </a:spcAft>
            </a:pPr>
            <a:r>
              <a:rPr lang="hu-HU" sz="2600" i="1" dirty="0" smtClean="0">
                <a:solidFill>
                  <a:schemeClr val="tx1"/>
                </a:solidFill>
                <a:effectLst/>
                <a:latin typeface="Times New Roman"/>
                <a:ea typeface="Calibri"/>
                <a:cs typeface="Times New Roman"/>
              </a:rPr>
              <a:t>Egyházi intézmények, társadalmi missziók, kommunikáció, stb.</a:t>
            </a:r>
            <a:endParaRPr lang="hu-HU" sz="2600" dirty="0">
              <a:solidFill>
                <a:schemeClr val="tx1"/>
              </a:solidFill>
              <a:ea typeface="Calibri"/>
              <a:cs typeface="Times New Roman"/>
            </a:endParaRPr>
          </a:p>
          <a:p>
            <a:endParaRPr lang="hu-HU" sz="2600" dirty="0">
              <a:solidFill>
                <a:schemeClr val="tx1"/>
              </a:solidFill>
            </a:endParaRPr>
          </a:p>
        </p:txBody>
      </p:sp>
    </p:spTree>
    <p:extLst>
      <p:ext uri="{BB962C8B-B14F-4D97-AF65-F5344CB8AC3E}">
        <p14:creationId xmlns:p14="http://schemas.microsoft.com/office/powerpoint/2010/main" val="3427032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arcsapa\Pictures\Nikon Transfer 2\2012\Tihany\DSCN12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Alcím 2"/>
          <p:cNvSpPr>
            <a:spLocks noGrp="1"/>
          </p:cNvSpPr>
          <p:nvPr>
            <p:ph type="title"/>
          </p:nvPr>
        </p:nvSpPr>
        <p:spPr>
          <a:xfrm>
            <a:off x="35496" y="4077072"/>
            <a:ext cx="9505056" cy="3096344"/>
          </a:xfrm>
          <a:noFill/>
        </p:spPr>
        <p:style>
          <a:lnRef idx="1">
            <a:schemeClr val="dk1"/>
          </a:lnRef>
          <a:fillRef idx="2">
            <a:schemeClr val="dk1"/>
          </a:fillRef>
          <a:effectRef idx="1">
            <a:schemeClr val="dk1"/>
          </a:effectRef>
          <a:fontRef idx="minor">
            <a:schemeClr val="dk1"/>
          </a:fontRef>
        </p:style>
        <p:txBody>
          <a:bodyPr>
            <a:noAutofit/>
          </a:bodyPr>
          <a:lstStyle/>
          <a:p>
            <a:r>
              <a:rPr lang="hu-HU" sz="4800" dirty="0" smtClean="0">
                <a:solidFill>
                  <a:schemeClr val="tx1"/>
                </a:solidFill>
              </a:rPr>
              <a:t>Az út:</a:t>
            </a:r>
            <a:br>
              <a:rPr lang="hu-HU" sz="4800" dirty="0" smtClean="0">
                <a:solidFill>
                  <a:schemeClr val="tx1"/>
                </a:solidFill>
              </a:rPr>
            </a:br>
            <a:r>
              <a:rPr lang="hu-HU" sz="4800" dirty="0" smtClean="0">
                <a:solidFill>
                  <a:schemeClr val="tx1"/>
                </a:solidFill>
              </a:rPr>
              <a:t>1. Missziói egyházkép</a:t>
            </a:r>
            <a:br>
              <a:rPr lang="hu-HU" sz="4800" dirty="0" smtClean="0">
                <a:solidFill>
                  <a:schemeClr val="tx1"/>
                </a:solidFill>
              </a:rPr>
            </a:br>
            <a:r>
              <a:rPr lang="hu-HU" sz="4800" dirty="0" smtClean="0">
                <a:solidFill>
                  <a:schemeClr val="tx1"/>
                </a:solidFill>
              </a:rPr>
              <a:t>2. Gyülekezeteiben </a:t>
            </a:r>
            <a:r>
              <a:rPr lang="hu-HU" sz="4800" b="1" dirty="0" smtClean="0">
                <a:solidFill>
                  <a:schemeClr val="tx1"/>
                </a:solidFill>
              </a:rPr>
              <a:t>él az </a:t>
            </a:r>
            <a:r>
              <a:rPr lang="hu-HU" sz="4800" b="1" dirty="0" smtClean="0">
                <a:solidFill>
                  <a:schemeClr val="tx1"/>
                </a:solidFill>
              </a:rPr>
              <a:t>egyház</a:t>
            </a:r>
            <a:endParaRPr lang="hu-HU" sz="4800" b="1" dirty="0" smtClean="0">
              <a:solidFill>
                <a:schemeClr val="tx1"/>
              </a:solidFill>
            </a:endParaRPr>
          </a:p>
          <a:p>
            <a:endParaRPr lang="hu-HU" sz="4800" b="1" dirty="0">
              <a:solidFill>
                <a:schemeClr val="tx1"/>
              </a:solidFill>
            </a:endParaRPr>
          </a:p>
        </p:txBody>
      </p:sp>
      <p:sp>
        <p:nvSpPr>
          <p:cNvPr id="2" name="Szövegdoboz 1"/>
          <p:cNvSpPr txBox="1"/>
          <p:nvPr/>
        </p:nvSpPr>
        <p:spPr>
          <a:xfrm>
            <a:off x="275859" y="0"/>
            <a:ext cx="7128792" cy="2123658"/>
          </a:xfrm>
          <a:prstGeom prst="rect">
            <a:avLst/>
          </a:prstGeom>
          <a:noFill/>
        </p:spPr>
        <p:txBody>
          <a:bodyPr wrap="square" rtlCol="0">
            <a:spAutoFit/>
          </a:bodyPr>
          <a:lstStyle/>
          <a:p>
            <a:r>
              <a:rPr lang="hu-HU" sz="4400" dirty="0" smtClean="0">
                <a:solidFill>
                  <a:schemeClr val="bg1"/>
                </a:solidFill>
              </a:rPr>
              <a:t>Az EJB válasza:</a:t>
            </a:r>
          </a:p>
          <a:p>
            <a:r>
              <a:rPr lang="hu-HU" sz="4400" dirty="0">
                <a:solidFill>
                  <a:schemeClr val="bg1"/>
                </a:solidFill>
              </a:rPr>
              <a:t>v</a:t>
            </a:r>
            <a:r>
              <a:rPr lang="hu-HU" sz="4400" dirty="0" smtClean="0">
                <a:solidFill>
                  <a:schemeClr val="bg1"/>
                </a:solidFill>
              </a:rPr>
              <a:t>álság menedzselés helyett, „az egyház legyen egyház!”</a:t>
            </a:r>
            <a:endParaRPr lang="hu-HU" sz="4400" dirty="0">
              <a:solidFill>
                <a:schemeClr val="bg1"/>
              </a:solidFill>
            </a:endParaRPr>
          </a:p>
        </p:txBody>
      </p:sp>
    </p:spTree>
    <p:extLst>
      <p:ext uri="{BB962C8B-B14F-4D97-AF65-F5344CB8AC3E}">
        <p14:creationId xmlns:p14="http://schemas.microsoft.com/office/powerpoint/2010/main" val="3465208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706090"/>
          </a:xfrm>
        </p:spPr>
        <p:txBody>
          <a:bodyPr>
            <a:normAutofit/>
          </a:bodyPr>
          <a:lstStyle/>
          <a:p>
            <a:r>
              <a:rPr lang="hu-HU" sz="4000" b="1" dirty="0" smtClean="0">
                <a:solidFill>
                  <a:schemeClr val="bg2">
                    <a:lumMod val="40000"/>
                    <a:lumOff val="60000"/>
                  </a:schemeClr>
                </a:solidFill>
              </a:rPr>
              <a:t>Missziói </a:t>
            </a:r>
            <a:r>
              <a:rPr lang="hu-HU" sz="4000" b="1" dirty="0" smtClean="0">
                <a:solidFill>
                  <a:schemeClr val="bg2">
                    <a:lumMod val="40000"/>
                    <a:lumOff val="60000"/>
                  </a:schemeClr>
                </a:solidFill>
              </a:rPr>
              <a:t>találkozás:</a:t>
            </a:r>
            <a:endParaRPr lang="hu-HU" sz="4000" b="1" dirty="0">
              <a:solidFill>
                <a:schemeClr val="bg2">
                  <a:lumMod val="40000"/>
                  <a:lumOff val="60000"/>
                </a:schemeClr>
              </a:solidFill>
            </a:endParaRPr>
          </a:p>
        </p:txBody>
      </p:sp>
      <p:pic>
        <p:nvPicPr>
          <p:cNvPr id="1026" name="Picture 2"/>
          <p:cNvPicPr>
            <a:picLocks noGrp="1" noChangeAspect="1" noChangeArrowheads="1"/>
          </p:cNvPicPr>
          <p:nvPr>
            <p:ph idx="1"/>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95536" y="980728"/>
            <a:ext cx="8363754"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1" y="2673584"/>
            <a:ext cx="6624736" cy="435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817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39552" y="188640"/>
            <a:ext cx="5400600" cy="854968"/>
          </a:xfrm>
        </p:spPr>
        <p:txBody>
          <a:bodyPr>
            <a:normAutofit/>
          </a:bodyPr>
          <a:lstStyle/>
          <a:p>
            <a:r>
              <a:rPr lang="hu-HU" sz="4800" b="1" dirty="0" smtClean="0">
                <a:solidFill>
                  <a:schemeClr val="bg2">
                    <a:lumMod val="40000"/>
                    <a:lumOff val="60000"/>
                  </a:schemeClr>
                </a:solidFill>
              </a:rPr>
              <a:t>A párbeszéd </a:t>
            </a:r>
            <a:r>
              <a:rPr lang="hu-HU" sz="4800" b="1" dirty="0" smtClean="0">
                <a:solidFill>
                  <a:schemeClr val="bg2">
                    <a:lumMod val="40000"/>
                    <a:lumOff val="60000"/>
                  </a:schemeClr>
                </a:solidFill>
              </a:rPr>
              <a:t>útján</a:t>
            </a:r>
            <a:endParaRPr lang="hu-HU" sz="4800" b="1" dirty="0">
              <a:solidFill>
                <a:schemeClr val="bg2">
                  <a:lumMod val="40000"/>
                  <a:lumOff val="60000"/>
                </a:schemeClr>
              </a:solidFill>
            </a:endParaRPr>
          </a:p>
        </p:txBody>
      </p:sp>
      <p:sp>
        <p:nvSpPr>
          <p:cNvPr id="3" name="Tartalom helye 2"/>
          <p:cNvSpPr>
            <a:spLocks noGrp="1"/>
          </p:cNvSpPr>
          <p:nvPr>
            <p:ph idx="1"/>
          </p:nvPr>
        </p:nvSpPr>
        <p:spPr>
          <a:xfrm>
            <a:off x="179512" y="980728"/>
            <a:ext cx="8784976" cy="4392488"/>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marL="365760" lvl="1" indent="0">
              <a:buNone/>
            </a:pPr>
            <a:r>
              <a:rPr lang="hu-HU" sz="3600" dirty="0" smtClean="0"/>
              <a:t>1. </a:t>
            </a:r>
            <a:r>
              <a:rPr lang="hu-HU" sz="3600" dirty="0"/>
              <a:t>A Világ - „Elmenvén” </a:t>
            </a:r>
            <a:r>
              <a:rPr lang="hu-HU" sz="2400" i="1" dirty="0"/>
              <a:t>(Máté 28:19)</a:t>
            </a:r>
          </a:p>
          <a:p>
            <a:pPr marL="365760" lvl="1" indent="0" algn="ctr">
              <a:buNone/>
            </a:pPr>
            <a:r>
              <a:rPr lang="hu-HU" sz="4000" i="1" dirty="0">
                <a:solidFill>
                  <a:schemeClr val="accent6"/>
                </a:solidFill>
              </a:rPr>
              <a:t>Környezetünk feltérképezése </a:t>
            </a:r>
          </a:p>
          <a:p>
            <a:pPr marL="365760" lvl="1" indent="0">
              <a:buNone/>
            </a:pPr>
            <a:r>
              <a:rPr lang="hu-HU" sz="3600" dirty="0" smtClean="0"/>
              <a:t>2. </a:t>
            </a:r>
            <a:r>
              <a:rPr lang="hu-HU" sz="3600" dirty="0"/>
              <a:t>Az Evangélium - „Leült az Úr lábához” </a:t>
            </a:r>
            <a:r>
              <a:rPr lang="hu-HU" sz="3600" dirty="0" smtClean="0"/>
              <a:t>         			</a:t>
            </a:r>
            <a:r>
              <a:rPr lang="hu-HU" sz="4000" i="1" dirty="0" smtClean="0">
                <a:solidFill>
                  <a:schemeClr val="accent6"/>
                </a:solidFill>
              </a:rPr>
              <a:t>Bibliai reflexió       </a:t>
            </a:r>
            <a:r>
              <a:rPr lang="hu-HU" sz="2400" i="1" dirty="0"/>
              <a:t>(Lukács 10:39) </a:t>
            </a:r>
          </a:p>
          <a:p>
            <a:pPr marL="365760" lvl="1" indent="0">
              <a:buNone/>
            </a:pPr>
            <a:r>
              <a:rPr lang="hu-HU" sz="3600" dirty="0" smtClean="0"/>
              <a:t>3. </a:t>
            </a:r>
            <a:r>
              <a:rPr lang="hu-HU" sz="3600" dirty="0"/>
              <a:t>Az Egyház - „Vesztek erőt</a:t>
            </a:r>
            <a:r>
              <a:rPr lang="hu-HU" sz="3600" dirty="0" smtClean="0"/>
              <a:t>” </a:t>
            </a:r>
            <a:r>
              <a:rPr lang="hu-HU" sz="2400" i="1" dirty="0" smtClean="0"/>
              <a:t>(</a:t>
            </a:r>
            <a:r>
              <a:rPr lang="hu-HU" sz="2400" i="1" dirty="0" err="1"/>
              <a:t>Apcsel</a:t>
            </a:r>
            <a:r>
              <a:rPr lang="hu-HU" sz="2400" i="1" dirty="0"/>
              <a:t> 1:8)</a:t>
            </a:r>
          </a:p>
          <a:p>
            <a:pPr marL="365760" lvl="1" indent="0" algn="ctr">
              <a:buNone/>
            </a:pPr>
            <a:r>
              <a:rPr lang="hu-HU" sz="4000" i="1" dirty="0" smtClean="0">
                <a:solidFill>
                  <a:schemeClr val="accent6"/>
                </a:solidFill>
              </a:rPr>
              <a:t>Gyülekezetünk </a:t>
            </a:r>
            <a:r>
              <a:rPr lang="hu-HU" sz="4000" i="1" dirty="0">
                <a:solidFill>
                  <a:schemeClr val="accent6"/>
                </a:solidFill>
              </a:rPr>
              <a:t>küldetése </a:t>
            </a:r>
            <a:endParaRPr lang="hu-HU" sz="4000" i="1" dirty="0" smtClean="0">
              <a:solidFill>
                <a:schemeClr val="accent6"/>
              </a:solidFill>
            </a:endParaRPr>
          </a:p>
          <a:p>
            <a:pPr marL="365760" lvl="1" indent="0">
              <a:buNone/>
            </a:pPr>
            <a:endParaRPr lang="hu-HU" sz="3600" dirty="0" smtClean="0"/>
          </a:p>
        </p:txBody>
      </p:sp>
      <p:sp>
        <p:nvSpPr>
          <p:cNvPr id="4" name="Cím 1"/>
          <p:cNvSpPr txBox="1">
            <a:spLocks/>
          </p:cNvSpPr>
          <p:nvPr/>
        </p:nvSpPr>
        <p:spPr>
          <a:xfrm>
            <a:off x="575048" y="5526360"/>
            <a:ext cx="601317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u-HU" sz="4900" b="1" dirty="0" smtClean="0">
                <a:solidFill>
                  <a:schemeClr val="bg2">
                    <a:lumMod val="40000"/>
                    <a:lumOff val="60000"/>
                  </a:schemeClr>
                </a:solidFill>
                <a:effectLst>
                  <a:outerShdw blurRad="38100" dist="38100" dir="2700000" algn="tl">
                    <a:srgbClr val="000000">
                      <a:alpha val="43137"/>
                    </a:srgbClr>
                  </a:outerShdw>
                </a:effectLst>
              </a:rPr>
              <a:t>Az imádság </a:t>
            </a:r>
            <a:r>
              <a:rPr lang="hu-HU" sz="4800" b="1" dirty="0" smtClean="0">
                <a:solidFill>
                  <a:schemeClr val="bg2">
                    <a:lumMod val="40000"/>
                    <a:lumOff val="60000"/>
                  </a:schemeClr>
                </a:solidFill>
                <a:effectLst>
                  <a:outerShdw blurRad="38100" dist="38100" dir="2700000" algn="tl">
                    <a:srgbClr val="000000">
                      <a:alpha val="43137"/>
                    </a:srgbClr>
                  </a:outerShdw>
                </a:effectLst>
              </a:rPr>
              <a:t>útján</a:t>
            </a:r>
            <a:endParaRPr lang="hu-HU" sz="4800" b="1" dirty="0">
              <a:solidFill>
                <a:schemeClr val="bg2">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418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5496" y="188640"/>
            <a:ext cx="9289032" cy="724942"/>
          </a:xfrm>
        </p:spPr>
        <p:txBody>
          <a:bodyPr>
            <a:noAutofit/>
          </a:bodyPr>
          <a:lstStyle/>
          <a:p>
            <a:r>
              <a:rPr lang="hu-HU" sz="4800" dirty="0" smtClean="0">
                <a:solidFill>
                  <a:schemeClr val="bg2">
                    <a:lumMod val="40000"/>
                    <a:lumOff val="60000"/>
                  </a:schemeClr>
                </a:solidFill>
              </a:rPr>
              <a:t>Az országos párbeszéd fol</a:t>
            </a:r>
            <a:r>
              <a:rPr lang="hu-HU" sz="4800" dirty="0" smtClean="0">
                <a:solidFill>
                  <a:schemeClr val="bg2">
                    <a:lumMod val="40000"/>
                    <a:lumOff val="60000"/>
                  </a:schemeClr>
                </a:solidFill>
              </a:rPr>
              <a:t>yamata</a:t>
            </a:r>
            <a:endParaRPr lang="hu-HU" sz="4800" dirty="0">
              <a:solidFill>
                <a:schemeClr val="bg2">
                  <a:lumMod val="40000"/>
                  <a:lumOff val="60000"/>
                </a:schemeClr>
              </a:solidFill>
            </a:endParaRPr>
          </a:p>
        </p:txBody>
      </p:sp>
      <p:pic>
        <p:nvPicPr>
          <p:cNvPr id="4" name="Tartalom helye 3"/>
          <p:cNvPicPr>
            <a:picLocks noGrp="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0" y="1052736"/>
            <a:ext cx="9123851" cy="5361459"/>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637844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67544" y="692696"/>
            <a:ext cx="8208912" cy="5328592"/>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marL="514350" indent="-514350">
              <a:buFont typeface="+mj-lt"/>
              <a:buAutoNum type="arabicPeriod"/>
            </a:pPr>
            <a:r>
              <a:rPr lang="hu-HU" sz="4400" dirty="0" smtClean="0"/>
              <a:t> A tükör</a:t>
            </a:r>
          </a:p>
          <a:p>
            <a:pPr lvl="2"/>
            <a:r>
              <a:rPr lang="hu-HU" sz="4000" dirty="0" smtClean="0"/>
              <a:t>Az egyház a statisztika tükrében</a:t>
            </a:r>
          </a:p>
          <a:p>
            <a:pPr lvl="2"/>
            <a:r>
              <a:rPr lang="hu-HU" sz="4000" dirty="0" smtClean="0"/>
              <a:t>Az egyház a végeken</a:t>
            </a:r>
          </a:p>
          <a:p>
            <a:pPr lvl="2"/>
            <a:r>
              <a:rPr lang="hu-HU" sz="4000" dirty="0" smtClean="0"/>
              <a:t>Közös útkeresés</a:t>
            </a:r>
          </a:p>
          <a:p>
            <a:pPr marL="514350" indent="-514350">
              <a:buAutoNum type="arabicPeriod" startAt="2"/>
            </a:pPr>
            <a:r>
              <a:rPr lang="hu-HU" sz="4400" dirty="0" smtClean="0"/>
              <a:t> Az út</a:t>
            </a:r>
          </a:p>
          <a:p>
            <a:pPr lvl="2"/>
            <a:r>
              <a:rPr lang="hu-HU" sz="4000" dirty="0" smtClean="0"/>
              <a:t>Az EJB létrejötte és feladata</a:t>
            </a:r>
          </a:p>
          <a:p>
            <a:pPr lvl="2"/>
            <a:r>
              <a:rPr lang="hu-HU" sz="4000" dirty="0" smtClean="0"/>
              <a:t>Az országos párbeszéd útja</a:t>
            </a:r>
            <a:endParaRPr lang="hu-HU" sz="4000" dirty="0"/>
          </a:p>
        </p:txBody>
      </p:sp>
    </p:spTree>
    <p:extLst>
      <p:ext uri="{BB962C8B-B14F-4D97-AF65-F5344CB8AC3E}">
        <p14:creationId xmlns:p14="http://schemas.microsoft.com/office/powerpoint/2010/main" val="1971403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Harcsapa\Pictures\Nikon Transfer 2\2012\Tihany\DSCN123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349" t="30928" r="66350" b="43676"/>
          <a:stretch/>
        </p:blipFill>
        <p:spPr bwMode="auto">
          <a:xfrm>
            <a:off x="5436096" y="404664"/>
            <a:ext cx="3240360" cy="2260716"/>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a:xfrm>
            <a:off x="4129608" y="130622"/>
            <a:ext cx="6059016" cy="922114"/>
          </a:xfrm>
        </p:spPr>
        <p:txBody>
          <a:bodyPr>
            <a:normAutofit/>
          </a:bodyPr>
          <a:lstStyle/>
          <a:p>
            <a:r>
              <a:rPr lang="hu-HU" sz="4400" dirty="0" smtClean="0"/>
              <a:t>Ahol az út indul…</a:t>
            </a:r>
            <a:endParaRPr lang="hu-HU" sz="4400" dirty="0"/>
          </a:p>
        </p:txBody>
      </p:sp>
      <p:sp>
        <p:nvSpPr>
          <p:cNvPr id="3" name="Tartalom helye 2"/>
          <p:cNvSpPr>
            <a:spLocks noGrp="1"/>
          </p:cNvSpPr>
          <p:nvPr>
            <p:ph idx="1"/>
          </p:nvPr>
        </p:nvSpPr>
        <p:spPr>
          <a:xfrm>
            <a:off x="467544" y="1268760"/>
            <a:ext cx="6984776" cy="2160240"/>
          </a:xfrm>
        </p:spPr>
        <p:txBody>
          <a:bodyPr>
            <a:noAutofit/>
          </a:bodyPr>
          <a:lstStyle/>
          <a:p>
            <a:pPr marL="0" indent="0">
              <a:buNone/>
            </a:pPr>
            <a:r>
              <a:rPr lang="hu-HU" sz="3600" dirty="0" smtClean="0"/>
              <a:t>„Gyülekezettudatos </a:t>
            </a:r>
          </a:p>
          <a:p>
            <a:pPr marL="0" indent="0">
              <a:buNone/>
            </a:pPr>
            <a:r>
              <a:rPr lang="hu-HU" sz="3600" dirty="0" smtClean="0"/>
              <a:t>         egyház </a:t>
            </a:r>
          </a:p>
          <a:p>
            <a:pPr marL="0" indent="0">
              <a:buNone/>
            </a:pPr>
            <a:r>
              <a:rPr lang="hu-HU" sz="3600" dirty="0" smtClean="0"/>
              <a:t>és egyháztudatos gyülekezet”</a:t>
            </a:r>
            <a:endParaRPr lang="hu-HU" sz="3600" dirty="0"/>
          </a:p>
        </p:txBody>
      </p:sp>
      <p:sp>
        <p:nvSpPr>
          <p:cNvPr id="4" name="Szövegdoboz 3"/>
          <p:cNvSpPr txBox="1"/>
          <p:nvPr/>
        </p:nvSpPr>
        <p:spPr>
          <a:xfrm>
            <a:off x="72008" y="3345954"/>
            <a:ext cx="9036496" cy="35394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hu-HU" sz="3200" dirty="0" smtClean="0"/>
              <a:t>Részvétel a párbeszédben  - </a:t>
            </a:r>
            <a:r>
              <a:rPr lang="hu-HU" sz="3200" dirty="0" smtClean="0">
                <a:solidFill>
                  <a:srgbClr val="00B0F0"/>
                </a:solidFill>
              </a:rPr>
              <a:t>döntés</a:t>
            </a:r>
          </a:p>
          <a:p>
            <a:r>
              <a:rPr lang="hu-HU" sz="3200" dirty="0" smtClean="0"/>
              <a:t>Tükörbe nézni</a:t>
            </a:r>
            <a:r>
              <a:rPr lang="hu-HU" sz="3200" dirty="0"/>
              <a:t>:</a:t>
            </a:r>
            <a:r>
              <a:rPr lang="hu-HU" sz="3200" dirty="0" smtClean="0"/>
              <a:t> merni látni és hallani  - </a:t>
            </a:r>
            <a:r>
              <a:rPr lang="hu-HU" sz="3200" dirty="0" smtClean="0">
                <a:solidFill>
                  <a:srgbClr val="00B0F0"/>
                </a:solidFill>
              </a:rPr>
              <a:t>bátorság</a:t>
            </a:r>
          </a:p>
          <a:p>
            <a:r>
              <a:rPr lang="hu-HU" sz="3200" dirty="0" smtClean="0"/>
              <a:t>Az Igére figyelni és imádkozni – </a:t>
            </a:r>
            <a:r>
              <a:rPr lang="hu-HU" sz="3200" dirty="0" smtClean="0">
                <a:solidFill>
                  <a:srgbClr val="00B0F0"/>
                </a:solidFill>
              </a:rPr>
              <a:t>hit</a:t>
            </a:r>
          </a:p>
          <a:p>
            <a:r>
              <a:rPr lang="hu-HU" sz="3200" dirty="0" smtClean="0"/>
              <a:t>Megfogalmazni gyülekezetünk küldetését - </a:t>
            </a:r>
            <a:r>
              <a:rPr lang="hu-HU" sz="3200" dirty="0" smtClean="0">
                <a:solidFill>
                  <a:srgbClr val="00B0F0"/>
                </a:solidFill>
              </a:rPr>
              <a:t>reménység</a:t>
            </a:r>
          </a:p>
          <a:p>
            <a:r>
              <a:rPr lang="hu-HU" sz="3200" dirty="0" smtClean="0"/>
              <a:t>Átgondolni az egyház működését, szervezeti formáját – </a:t>
            </a:r>
            <a:r>
              <a:rPr lang="hu-HU" sz="3200" dirty="0" smtClean="0">
                <a:solidFill>
                  <a:srgbClr val="00B0F0"/>
                </a:solidFill>
              </a:rPr>
              <a:t>felelősség</a:t>
            </a:r>
          </a:p>
          <a:p>
            <a:r>
              <a:rPr lang="hu-HU" sz="3200" dirty="0" smtClean="0"/>
              <a:t>Megélni az örömhírt - </a:t>
            </a:r>
            <a:r>
              <a:rPr lang="hu-HU" sz="3200" dirty="0" smtClean="0">
                <a:solidFill>
                  <a:srgbClr val="00B0F0"/>
                </a:solidFill>
              </a:rPr>
              <a:t>szeretet</a:t>
            </a:r>
            <a:endParaRPr lang="hu-HU" sz="3200" dirty="0">
              <a:solidFill>
                <a:srgbClr val="00B0F0"/>
              </a:solidFill>
            </a:endParaRPr>
          </a:p>
        </p:txBody>
      </p:sp>
    </p:spTree>
    <p:extLst>
      <p:ext uri="{BB962C8B-B14F-4D97-AF65-F5344CB8AC3E}">
        <p14:creationId xmlns:p14="http://schemas.microsoft.com/office/powerpoint/2010/main" val="1257610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70609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hu-HU" sz="4000" dirty="0" smtClean="0">
                <a:solidFill>
                  <a:schemeClr val="tx1"/>
                </a:solidFill>
              </a:rPr>
              <a:t>1.1. Az egyház, a statisztika tükrében</a:t>
            </a:r>
            <a:endParaRPr lang="hu-HU" sz="4000" dirty="0">
              <a:solidFill>
                <a:schemeClr val="tx1"/>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55576" y="1052736"/>
            <a:ext cx="7488831"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8231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Object 2"/>
          <p:cNvGraphicFramePr>
            <a:graphicFrameLocks noChangeAspect="1"/>
          </p:cNvGraphicFramePr>
          <p:nvPr/>
        </p:nvGraphicFramePr>
        <p:xfrm>
          <a:off x="0" y="1143000"/>
          <a:ext cx="9144000" cy="5226050"/>
        </p:xfrm>
        <a:graphic>
          <a:graphicData uri="http://schemas.openxmlformats.org/presentationml/2006/ole">
            <mc:AlternateContent xmlns:mc="http://schemas.openxmlformats.org/markup-compatibility/2006">
              <mc:Choice xmlns:v="urn:schemas-microsoft-com:vml" Requires="v">
                <p:oleObj spid="_x0000_s1032" r:id="rId4" imgW="10080360" imgH="5760360" progId="">
                  <p:embed/>
                </p:oleObj>
              </mc:Choice>
              <mc:Fallback>
                <p:oleObj r:id="rId4" imgW="10080360" imgH="5760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43000"/>
                        <a:ext cx="9144000" cy="522605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491" name="Rectangle 3"/>
          <p:cNvSpPr>
            <a:spLocks noGrp="1" noChangeArrowheads="1"/>
          </p:cNvSpPr>
          <p:nvPr>
            <p:ph type="title"/>
          </p:nvPr>
        </p:nvSpPr>
        <p:spPr>
          <a:xfrm>
            <a:off x="457200" y="26988"/>
            <a:ext cx="8228013" cy="1135062"/>
          </a:xfrm>
          <a:ln/>
          <a:extLst>
            <a:ext uri="{91240B29-F687-4F45-9708-019B960494DF}">
              <a14:hiddenLine xmlns:a14="http://schemas.microsoft.com/office/drawing/2010/main" w="9525">
                <a:solidFill>
                  <a:srgbClr val="000000"/>
                </a:solidFill>
                <a:round/>
                <a:headEnd/>
                <a:tailEnd/>
              </a14:hiddenLine>
            </a:ext>
          </a:extLst>
        </p:spPr>
        <p:txBody>
          <a:bodyPr lIns="0" tIns="35203" rIns="0" bIns="0"/>
          <a:lstStyle/>
          <a:p>
            <a:pPr defTabSz="407988">
              <a:lnSpc>
                <a:spcPct val="93000"/>
              </a:lnSpc>
              <a:buClr>
                <a:srgbClr val="000000"/>
              </a:buClr>
              <a:buFont typeface="Times New Roman" pitchFamily="18" charset="0"/>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pPr>
            <a:r>
              <a:rPr lang="hu-HU" sz="3600" dirty="0">
                <a:solidFill>
                  <a:schemeClr val="tx1">
                    <a:lumMod val="85000"/>
                  </a:schemeClr>
                </a:solidFill>
              </a:rPr>
              <a:t>Vallásosnak tartja magát?</a:t>
            </a:r>
            <a:br>
              <a:rPr lang="hu-HU" sz="3600" dirty="0">
                <a:solidFill>
                  <a:schemeClr val="tx1">
                    <a:lumMod val="85000"/>
                  </a:schemeClr>
                </a:solidFill>
              </a:rPr>
            </a:br>
            <a:r>
              <a:rPr lang="hu-HU" sz="3600" dirty="0">
                <a:solidFill>
                  <a:schemeClr val="tx1">
                    <a:lumMod val="85000"/>
                  </a:schemeClr>
                </a:solidFill>
              </a:rPr>
              <a:t>(15–29 évesek)</a:t>
            </a:r>
          </a:p>
        </p:txBody>
      </p:sp>
      <p:sp>
        <p:nvSpPr>
          <p:cNvPr id="63492" name="Rectangle 4"/>
          <p:cNvSpPr>
            <a:spLocks noGrp="1" noChangeArrowheads="1"/>
          </p:cNvSpPr>
          <p:nvPr>
            <p:ph type="subTitle" idx="4294967295"/>
          </p:nvPr>
        </p:nvSpPr>
        <p:spPr bwMode="auto">
          <a:xfrm>
            <a:off x="0" y="6309320"/>
            <a:ext cx="8228013" cy="41433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25602" rIns="0" bIns="0" anchor="ctr"/>
          <a:lstStyle/>
          <a:p>
            <a:pPr marL="0" indent="0" algn="ctr" defTabSz="449263">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hu-HU" sz="2400" dirty="0">
                <a:solidFill>
                  <a:schemeClr val="bg2">
                    <a:lumMod val="40000"/>
                    <a:lumOff val="60000"/>
                  </a:schemeClr>
                </a:solidFill>
              </a:rPr>
              <a:t>(Forrás: Ifjúság 2000, 2004, 2008 kutatások)</a:t>
            </a:r>
          </a:p>
        </p:txBody>
      </p:sp>
    </p:spTree>
    <p:extLst>
      <p:ext uri="{BB962C8B-B14F-4D97-AF65-F5344CB8AC3E}">
        <p14:creationId xmlns:p14="http://schemas.microsoft.com/office/powerpoint/2010/main" val="1467153572"/>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33338"/>
            <a:ext cx="8228013" cy="1143000"/>
          </a:xfrm>
          <a:ln/>
          <a:extLst>
            <a:ext uri="{91240B29-F687-4F45-9708-019B960494DF}">
              <a14:hiddenLine xmlns:a14="http://schemas.microsoft.com/office/drawing/2010/main" w="9525">
                <a:solidFill>
                  <a:srgbClr val="000000"/>
                </a:solidFill>
                <a:round/>
                <a:headEnd/>
                <a:tailEnd/>
              </a14:hiddenLine>
            </a:ext>
          </a:extLst>
        </p:spPr>
        <p:txBody>
          <a:bodyPr lIns="0" tIns="65377" rIns="0" bIns="0">
            <a:normAutofit/>
          </a:bodyPr>
          <a:lstStyle/>
          <a:p>
            <a:pPr defTabSz="407988">
              <a:lnSpc>
                <a:spcPct val="87000"/>
              </a:lnSpc>
              <a:buClr>
                <a:srgbClr val="000000"/>
              </a:buClr>
              <a:buFont typeface="Times New Roman" pitchFamily="18" charset="0"/>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pPr>
            <a:r>
              <a:rPr lang="hu-HU" sz="4000" dirty="0">
                <a:solidFill>
                  <a:schemeClr val="tx1">
                    <a:lumMod val="85000"/>
                  </a:schemeClr>
                </a:solidFill>
              </a:rPr>
              <a:t>Milyen felekezetűnek keresztelték?</a:t>
            </a:r>
            <a:br>
              <a:rPr lang="hu-HU" sz="4000" dirty="0">
                <a:solidFill>
                  <a:schemeClr val="tx1">
                    <a:lumMod val="85000"/>
                  </a:schemeClr>
                </a:solidFill>
              </a:rPr>
            </a:br>
            <a:r>
              <a:rPr lang="hu-HU" sz="4000" dirty="0">
                <a:solidFill>
                  <a:schemeClr val="tx1">
                    <a:lumMod val="85000"/>
                  </a:schemeClr>
                </a:solidFill>
              </a:rPr>
              <a:t>(15–29 évesek)</a:t>
            </a:r>
          </a:p>
        </p:txBody>
      </p:sp>
      <p:sp>
        <p:nvSpPr>
          <p:cNvPr id="66563" name="Rectangle 3"/>
          <p:cNvSpPr>
            <a:spLocks noGrp="1" noChangeArrowheads="1"/>
          </p:cNvSpPr>
          <p:nvPr>
            <p:ph type="subTitle" idx="4294967295"/>
          </p:nvPr>
        </p:nvSpPr>
        <p:spPr bwMode="auto">
          <a:xfrm>
            <a:off x="0" y="6488113"/>
            <a:ext cx="8228013" cy="41275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25602" rIns="0" bIns="0" anchor="ctr"/>
          <a:lstStyle/>
          <a:p>
            <a:pPr marL="0" indent="0" algn="ctr" defTabSz="449263">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hu-HU" sz="2400"/>
              <a:t>(Forrás: Ifjúság 2000, 2004, 2008 kutatások)</a:t>
            </a:r>
          </a:p>
        </p:txBody>
      </p:sp>
      <p:graphicFrame>
        <p:nvGraphicFramePr>
          <p:cNvPr id="66564" name="Object 4"/>
          <p:cNvGraphicFramePr>
            <a:graphicFrameLocks noChangeAspect="1"/>
          </p:cNvGraphicFramePr>
          <p:nvPr/>
        </p:nvGraphicFramePr>
        <p:xfrm>
          <a:off x="0" y="1468438"/>
          <a:ext cx="9144000" cy="4964112"/>
        </p:xfrm>
        <a:graphic>
          <a:graphicData uri="http://schemas.openxmlformats.org/presentationml/2006/ole">
            <mc:AlternateContent xmlns:mc="http://schemas.openxmlformats.org/markup-compatibility/2006">
              <mc:Choice xmlns:v="urn:schemas-microsoft-com:vml" Requires="v">
                <p:oleObj spid="_x0000_s2055" r:id="rId4" imgW="10080360" imgH="5472360" progId="">
                  <p:embed/>
                </p:oleObj>
              </mc:Choice>
              <mc:Fallback>
                <p:oleObj r:id="rId4" imgW="10080360" imgH="5472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68438"/>
                        <a:ext cx="9144000" cy="4964112"/>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937199630"/>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457200" y="333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5377" rIns="0" bIns="0" anchor="ctr"/>
          <a:lstStyle>
            <a:lvl1pPr defTabSz="40798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1pPr>
            <a:lvl2pPr marL="674688" indent="-260350" defTabSz="40798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2pPr>
            <a:lvl3pPr marL="1036638" indent="-207963" defTabSz="40798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3pPr>
            <a:lvl4pPr marL="1450975" indent="-206375" defTabSz="40798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4pPr>
            <a:lvl5pPr marL="1866900" indent="-207963" defTabSz="40798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5pPr>
            <a:lvl6pPr marL="2324100" indent="-207963" defTabSz="407988"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6pPr>
            <a:lvl7pPr marL="2781300" indent="-207963" defTabSz="407988"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7pPr>
            <a:lvl8pPr marL="3238500" indent="-207963" defTabSz="407988"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8pPr>
            <a:lvl9pPr marL="3695700" indent="-207963" defTabSz="407988"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9pPr>
          </a:lstStyle>
          <a:p>
            <a:pPr algn="ctr" hangingPunct="0">
              <a:lnSpc>
                <a:spcPct val="87000"/>
              </a:lnSpc>
              <a:buClr>
                <a:srgbClr val="000000"/>
              </a:buClr>
              <a:buSzPct val="100000"/>
              <a:buFont typeface="Times New Roman" pitchFamily="18" charset="0"/>
              <a:buNone/>
            </a:pPr>
            <a:r>
              <a:rPr lang="hu-HU" sz="4000" dirty="0">
                <a:solidFill>
                  <a:schemeClr val="tx1">
                    <a:lumMod val="85000"/>
                  </a:schemeClr>
                </a:solidFill>
              </a:rPr>
              <a:t>Milyen gyakran jár templomba?</a:t>
            </a:r>
            <a:br>
              <a:rPr lang="hu-HU" sz="4000" dirty="0">
                <a:solidFill>
                  <a:schemeClr val="tx1">
                    <a:lumMod val="85000"/>
                  </a:schemeClr>
                </a:solidFill>
              </a:rPr>
            </a:br>
            <a:r>
              <a:rPr lang="hu-HU" sz="4000" dirty="0">
                <a:solidFill>
                  <a:schemeClr val="tx1">
                    <a:lumMod val="85000"/>
                  </a:schemeClr>
                </a:solidFill>
              </a:rPr>
              <a:t>(15–29 évesek)</a:t>
            </a:r>
          </a:p>
        </p:txBody>
      </p:sp>
      <p:graphicFrame>
        <p:nvGraphicFramePr>
          <p:cNvPr id="68611" name="Object 3"/>
          <p:cNvGraphicFramePr>
            <a:graphicFrameLocks noChangeAspect="1"/>
          </p:cNvGraphicFramePr>
          <p:nvPr/>
        </p:nvGraphicFramePr>
        <p:xfrm>
          <a:off x="0" y="1196975"/>
          <a:ext cx="9144000" cy="5192713"/>
        </p:xfrm>
        <a:graphic>
          <a:graphicData uri="http://schemas.openxmlformats.org/presentationml/2006/ole">
            <mc:AlternateContent xmlns:mc="http://schemas.openxmlformats.org/markup-compatibility/2006">
              <mc:Choice xmlns:v="urn:schemas-microsoft-com:vml" Requires="v">
                <p:oleObj spid="_x0000_s3080" r:id="rId4" imgW="10080360" imgH="5724360" progId="">
                  <p:embed/>
                </p:oleObj>
              </mc:Choice>
              <mc:Fallback>
                <p:oleObj r:id="rId4" imgW="10080360" imgH="5724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96975"/>
                        <a:ext cx="9144000" cy="519271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612" name="Text Box 4"/>
          <p:cNvSpPr txBox="1">
            <a:spLocks noChangeArrowheads="1"/>
          </p:cNvSpPr>
          <p:nvPr/>
        </p:nvSpPr>
        <p:spPr bwMode="auto">
          <a:xfrm>
            <a:off x="468313" y="6309320"/>
            <a:ext cx="82296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602" rIns="0" bIns="0" anchor="ctr"/>
          <a:lstStyle>
            <a:lvl1pPr defTabSz="40798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1pPr>
            <a:lvl2pPr marL="674688" indent="-260350" defTabSz="40798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2pPr>
            <a:lvl3pPr marL="1036638" indent="-207963" defTabSz="40798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3pPr>
            <a:lvl4pPr marL="1450975" indent="-206375" defTabSz="40798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4pPr>
            <a:lvl5pPr marL="1866900" indent="-207963" defTabSz="40798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5pPr>
            <a:lvl6pPr marL="2324100" indent="-207963" defTabSz="407988"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6pPr>
            <a:lvl7pPr marL="2781300" indent="-207963" defTabSz="407988"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7pPr>
            <a:lvl8pPr marL="3238500" indent="-207963" defTabSz="407988"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8pPr>
            <a:lvl9pPr marL="3695700" indent="-207963" defTabSz="407988"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9pPr>
          </a:lstStyle>
          <a:p>
            <a:pPr algn="ctr" hangingPunct="0">
              <a:lnSpc>
                <a:spcPct val="93000"/>
              </a:lnSpc>
              <a:buClr>
                <a:srgbClr val="000000"/>
              </a:buClr>
              <a:buSzPct val="100000"/>
              <a:buFont typeface="Times New Roman" pitchFamily="18" charset="0"/>
              <a:buNone/>
            </a:pPr>
            <a:r>
              <a:rPr lang="hu-HU" sz="2400" dirty="0">
                <a:solidFill>
                  <a:schemeClr val="bg2">
                    <a:lumMod val="40000"/>
                    <a:lumOff val="60000"/>
                  </a:schemeClr>
                </a:solidFill>
              </a:rPr>
              <a:t>(Forrás: Ifjúság 2000, 2004, 2008 kutatások)</a:t>
            </a:r>
          </a:p>
        </p:txBody>
      </p:sp>
    </p:spTree>
    <p:extLst>
      <p:ext uri="{BB962C8B-B14F-4D97-AF65-F5344CB8AC3E}">
        <p14:creationId xmlns:p14="http://schemas.microsoft.com/office/powerpoint/2010/main" val="4090289029"/>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457200" y="333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5377" rIns="0" bIns="0" anchor="ctr"/>
          <a:lstStyle>
            <a:lvl1pPr defTabSz="40798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1pPr>
            <a:lvl2pPr marL="674688" indent="-260350" defTabSz="40798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2pPr>
            <a:lvl3pPr marL="1036638" indent="-207963" defTabSz="40798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3pPr>
            <a:lvl4pPr marL="1450975" indent="-206375" defTabSz="40798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4pPr>
            <a:lvl5pPr marL="1866900" indent="-207963" defTabSz="40798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5pPr>
            <a:lvl6pPr marL="2324100" indent="-207963" defTabSz="407988"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6pPr>
            <a:lvl7pPr marL="2781300" indent="-207963" defTabSz="407988"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7pPr>
            <a:lvl8pPr marL="3238500" indent="-207963" defTabSz="407988"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8pPr>
            <a:lvl9pPr marL="3695700" indent="-207963" defTabSz="407988"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9pPr>
          </a:lstStyle>
          <a:p>
            <a:pPr algn="ctr" hangingPunct="0">
              <a:lnSpc>
                <a:spcPct val="87000"/>
              </a:lnSpc>
              <a:buClr>
                <a:srgbClr val="000000"/>
              </a:buClr>
              <a:buSzPct val="100000"/>
              <a:buFont typeface="Times New Roman" pitchFamily="18" charset="0"/>
              <a:buNone/>
            </a:pPr>
            <a:r>
              <a:rPr lang="hu-HU" sz="3200" dirty="0">
                <a:solidFill>
                  <a:schemeClr val="tx1">
                    <a:lumMod val="85000"/>
                  </a:schemeClr>
                </a:solidFill>
              </a:rPr>
              <a:t>Milyen gyakran jár templomba?</a:t>
            </a:r>
            <a:br>
              <a:rPr lang="hu-HU" sz="3200" dirty="0">
                <a:solidFill>
                  <a:schemeClr val="tx1">
                    <a:lumMod val="85000"/>
                  </a:schemeClr>
                </a:solidFill>
              </a:rPr>
            </a:br>
            <a:r>
              <a:rPr lang="hu-HU" sz="3200" dirty="0">
                <a:solidFill>
                  <a:schemeClr val="tx1">
                    <a:lumMod val="85000"/>
                  </a:schemeClr>
                </a:solidFill>
              </a:rPr>
              <a:t>(vallásos neveltetésű 15–29 évesek)</a:t>
            </a:r>
          </a:p>
        </p:txBody>
      </p:sp>
      <p:sp>
        <p:nvSpPr>
          <p:cNvPr id="72707" name="Text Box 3"/>
          <p:cNvSpPr txBox="1">
            <a:spLocks noChangeArrowheads="1"/>
          </p:cNvSpPr>
          <p:nvPr/>
        </p:nvSpPr>
        <p:spPr bwMode="auto">
          <a:xfrm>
            <a:off x="457200" y="6309320"/>
            <a:ext cx="82296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602" rIns="0" bIns="0" anchor="ctr"/>
          <a:lstStyle>
            <a:lvl1pPr defTabSz="40798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1pPr>
            <a:lvl2pPr marL="674688" indent="-260350" defTabSz="40798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2pPr>
            <a:lvl3pPr marL="1036638" indent="-207963" defTabSz="40798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3pPr>
            <a:lvl4pPr marL="1450975" indent="-206375" defTabSz="40798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4pPr>
            <a:lvl5pPr marL="1866900" indent="-207963" defTabSz="40798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5pPr>
            <a:lvl6pPr marL="2324100" indent="-207963" defTabSz="407988"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6pPr>
            <a:lvl7pPr marL="2781300" indent="-207963" defTabSz="407988"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7pPr>
            <a:lvl8pPr marL="3238500" indent="-207963" defTabSz="407988"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8pPr>
            <a:lvl9pPr marL="3695700" indent="-207963" defTabSz="407988"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9pPr>
          </a:lstStyle>
          <a:p>
            <a:pPr algn="ctr" hangingPunct="0">
              <a:lnSpc>
                <a:spcPct val="93000"/>
              </a:lnSpc>
              <a:buClr>
                <a:srgbClr val="000000"/>
              </a:buClr>
              <a:buSzPct val="100000"/>
              <a:buFont typeface="Times New Roman" pitchFamily="18" charset="0"/>
              <a:buNone/>
            </a:pPr>
            <a:r>
              <a:rPr lang="hu-HU" sz="2400" dirty="0">
                <a:solidFill>
                  <a:schemeClr val="bg2">
                    <a:lumMod val="40000"/>
                    <a:lumOff val="60000"/>
                  </a:schemeClr>
                </a:solidFill>
              </a:rPr>
              <a:t>(Forrás: Ifjúság 2000, 2004, 2008 kutatások)</a:t>
            </a:r>
          </a:p>
        </p:txBody>
      </p:sp>
      <p:graphicFrame>
        <p:nvGraphicFramePr>
          <p:cNvPr id="72708" name="Object 4"/>
          <p:cNvGraphicFramePr>
            <a:graphicFrameLocks noChangeAspect="1"/>
          </p:cNvGraphicFramePr>
          <p:nvPr>
            <p:extLst>
              <p:ext uri="{D42A27DB-BD31-4B8C-83A1-F6EECF244321}">
                <p14:modId xmlns:p14="http://schemas.microsoft.com/office/powerpoint/2010/main" val="1680843464"/>
              </p:ext>
            </p:extLst>
          </p:nvPr>
        </p:nvGraphicFramePr>
        <p:xfrm>
          <a:off x="0" y="1196752"/>
          <a:ext cx="9144000" cy="5175250"/>
        </p:xfrm>
        <a:graphic>
          <a:graphicData uri="http://schemas.openxmlformats.org/presentationml/2006/ole">
            <mc:AlternateContent xmlns:mc="http://schemas.openxmlformats.org/markup-compatibility/2006">
              <mc:Choice xmlns:v="urn:schemas-microsoft-com:vml" Requires="v">
                <p:oleObj spid="_x0000_s4104" r:id="rId4" imgW="10080360" imgH="5706000" progId="">
                  <p:embed/>
                </p:oleObj>
              </mc:Choice>
              <mc:Fallback>
                <p:oleObj r:id="rId4" imgW="10080360" imgH="5706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96752"/>
                        <a:ext cx="9144000" cy="517525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94292164"/>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9512" y="404664"/>
            <a:ext cx="8136904" cy="1224136"/>
          </a:xfrm>
        </p:spPr>
        <p:txBody>
          <a:bodyPr>
            <a:normAutofit fontScale="90000"/>
          </a:bodyPr>
          <a:lstStyle/>
          <a:p>
            <a:r>
              <a:rPr lang="hu-HU" dirty="0" smtClean="0">
                <a:solidFill>
                  <a:schemeClr val="tx1">
                    <a:lumMod val="85000"/>
                  </a:schemeClr>
                </a:solidFill>
              </a:rPr>
              <a:t>A Magyarországi Református Egyház fontosabb népmozgalmi adatai</a:t>
            </a:r>
            <a:br>
              <a:rPr lang="hu-HU" dirty="0" smtClean="0">
                <a:solidFill>
                  <a:schemeClr val="tx1">
                    <a:lumMod val="85000"/>
                  </a:schemeClr>
                </a:solidFill>
              </a:rPr>
            </a:br>
            <a:r>
              <a:rPr lang="hu-HU" dirty="0" smtClean="0">
                <a:solidFill>
                  <a:schemeClr val="tx1">
                    <a:lumMod val="85000"/>
                  </a:schemeClr>
                </a:solidFill>
              </a:rPr>
              <a:t>1991–2010</a:t>
            </a:r>
            <a:endParaRPr lang="hu-HU" dirty="0">
              <a:solidFill>
                <a:schemeClr val="tx1">
                  <a:lumMod val="85000"/>
                </a:schemeClr>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496" y="1600200"/>
            <a:ext cx="9108504" cy="470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zövegdoboz 2"/>
          <p:cNvSpPr txBox="1"/>
          <p:nvPr/>
        </p:nvSpPr>
        <p:spPr>
          <a:xfrm>
            <a:off x="467544" y="6320933"/>
            <a:ext cx="9361040" cy="492443"/>
          </a:xfrm>
          <a:prstGeom prst="rect">
            <a:avLst/>
          </a:prstGeom>
          <a:noFill/>
        </p:spPr>
        <p:txBody>
          <a:bodyPr wrap="square" rtlCol="0">
            <a:spAutoFit/>
          </a:bodyPr>
          <a:lstStyle/>
          <a:p>
            <a:r>
              <a:rPr lang="hu-HU" sz="2600" i="1" dirty="0" smtClean="0">
                <a:solidFill>
                  <a:schemeClr val="bg2">
                    <a:lumMod val="40000"/>
                    <a:lumOff val="60000"/>
                  </a:schemeClr>
                </a:solidFill>
              </a:rPr>
              <a:t>Forrás: </a:t>
            </a:r>
            <a:r>
              <a:rPr lang="hu-HU" sz="2600" i="1" dirty="0">
                <a:solidFill>
                  <a:schemeClr val="bg2">
                    <a:lumMod val="40000"/>
                    <a:lumOff val="60000"/>
                  </a:schemeClr>
                </a:solidFill>
              </a:rPr>
              <a:t>H</a:t>
            </a:r>
            <a:r>
              <a:rPr lang="hu-HU" sz="2600" i="1" dirty="0" smtClean="0">
                <a:solidFill>
                  <a:schemeClr val="bg2">
                    <a:lumMod val="40000"/>
                    <a:lumOff val="60000"/>
                  </a:schemeClr>
                </a:solidFill>
              </a:rPr>
              <a:t>ámori Ádám: Református esélyek, </a:t>
            </a:r>
            <a:r>
              <a:rPr lang="hu-HU" sz="2600" i="1" dirty="0" err="1" smtClean="0">
                <a:solidFill>
                  <a:schemeClr val="bg2">
                    <a:lumMod val="40000"/>
                    <a:lumOff val="60000"/>
                  </a:schemeClr>
                </a:solidFill>
              </a:rPr>
              <a:t>in</a:t>
            </a:r>
            <a:r>
              <a:rPr lang="hu-HU" sz="2600" i="1" dirty="0" smtClean="0">
                <a:solidFill>
                  <a:schemeClr val="bg2">
                    <a:lumMod val="40000"/>
                    <a:lumOff val="60000"/>
                  </a:schemeClr>
                </a:solidFill>
              </a:rPr>
              <a:t> </a:t>
            </a:r>
            <a:r>
              <a:rPr lang="hu-HU" sz="2600" i="1" dirty="0" err="1" smtClean="0">
                <a:solidFill>
                  <a:schemeClr val="bg2">
                    <a:lumMod val="40000"/>
                    <a:lumOff val="60000"/>
                  </a:schemeClr>
                </a:solidFill>
              </a:rPr>
              <a:t>Confessio</a:t>
            </a:r>
            <a:r>
              <a:rPr lang="hu-HU" sz="2600" i="1" dirty="0" smtClean="0">
                <a:solidFill>
                  <a:schemeClr val="bg2">
                    <a:lumMod val="40000"/>
                    <a:lumOff val="60000"/>
                  </a:schemeClr>
                </a:solidFill>
              </a:rPr>
              <a:t> 2011.</a:t>
            </a:r>
            <a:endParaRPr lang="hu-HU" sz="2600" i="1" dirty="0">
              <a:solidFill>
                <a:schemeClr val="bg2">
                  <a:lumMod val="40000"/>
                  <a:lumOff val="60000"/>
                </a:schemeClr>
              </a:solidFill>
            </a:endParaRPr>
          </a:p>
        </p:txBody>
      </p:sp>
    </p:spTree>
    <p:extLst>
      <p:ext uri="{BB962C8B-B14F-4D97-AF65-F5344CB8AC3E}">
        <p14:creationId xmlns:p14="http://schemas.microsoft.com/office/powerpoint/2010/main" val="3588124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79512" y="44624"/>
            <a:ext cx="8229600" cy="706090"/>
          </a:xfrm>
        </p:spPr>
        <p:txBody>
          <a:bodyPr>
            <a:normAutofit/>
          </a:bodyPr>
          <a:lstStyle/>
          <a:p>
            <a:r>
              <a:rPr lang="hu-HU" sz="4000" dirty="0"/>
              <a:t>Változások a 15-29 éveseknél</a:t>
            </a:r>
          </a:p>
        </p:txBody>
      </p:sp>
      <p:sp>
        <p:nvSpPr>
          <p:cNvPr id="74755" name="Rectangle 3"/>
          <p:cNvSpPr>
            <a:spLocks noGrp="1" noChangeArrowheads="1"/>
          </p:cNvSpPr>
          <p:nvPr>
            <p:ph idx="1"/>
          </p:nvPr>
        </p:nvSpPr>
        <p:spPr>
          <a:xfrm>
            <a:off x="468313" y="836712"/>
            <a:ext cx="8229600" cy="5760640"/>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a:lnSpc>
                <a:spcPct val="90000"/>
              </a:lnSpc>
            </a:pPr>
            <a:r>
              <a:rPr lang="hu-HU" sz="3200" dirty="0"/>
              <a:t>A „nem vallásos” fiatalok aránya egyértelműen nőtt.</a:t>
            </a:r>
          </a:p>
          <a:p>
            <a:pPr>
              <a:lnSpc>
                <a:spcPct val="87000"/>
              </a:lnSpc>
              <a:buSzPct val="45000"/>
              <a:buFont typeface="Wingdings" pitchFamily="2" charset="2"/>
              <a:buChar char=""/>
            </a:pPr>
            <a:r>
              <a:rPr lang="hu-HU" sz="3200" dirty="0"/>
              <a:t>Valamennyi nagyobb létszámú felekezet jelenlétének aránya csökkent a mintában.</a:t>
            </a:r>
          </a:p>
          <a:p>
            <a:pPr>
              <a:lnSpc>
                <a:spcPct val="87000"/>
              </a:lnSpc>
              <a:buSzPct val="45000"/>
              <a:buFont typeface="Wingdings" pitchFamily="2" charset="2"/>
              <a:buChar char=""/>
            </a:pPr>
            <a:r>
              <a:rPr lang="hu-HU" sz="3200" dirty="0"/>
              <a:t>A semmilyen intézményes kötődéssel nem rendelkező (kereszteletlen) fiatalok aránya több mint kétszerese a nyolc évvel ezelőttinek, a minta egyötödét adja.</a:t>
            </a:r>
          </a:p>
          <a:p>
            <a:pPr>
              <a:lnSpc>
                <a:spcPct val="87000"/>
              </a:lnSpc>
              <a:buSzPct val="45000"/>
              <a:buFont typeface="Wingdings" pitchFamily="2" charset="2"/>
              <a:buChar char=""/>
            </a:pPr>
            <a:r>
              <a:rPr lang="hu-HU" sz="3200" dirty="0"/>
              <a:t>Felére csökkent nyolc év alatt a hetente templomba járók aránya, </a:t>
            </a:r>
          </a:p>
          <a:p>
            <a:pPr>
              <a:lnSpc>
                <a:spcPct val="87000"/>
              </a:lnSpc>
              <a:buSzPct val="45000"/>
              <a:buFont typeface="Wingdings" pitchFamily="2" charset="2"/>
              <a:buChar char=""/>
            </a:pPr>
            <a:r>
              <a:rPr lang="hu-HU" sz="3200" dirty="0"/>
              <a:t>A rendszeresen (havonta többször) templomba járók aránya 17%-ról 10%-ra esett.</a:t>
            </a:r>
          </a:p>
          <a:p>
            <a:pPr>
              <a:lnSpc>
                <a:spcPct val="90000"/>
              </a:lnSpc>
              <a:buFontTx/>
              <a:buNone/>
            </a:pPr>
            <a:endParaRPr lang="hu-HU" sz="3200" dirty="0"/>
          </a:p>
        </p:txBody>
      </p:sp>
    </p:spTree>
    <p:extLst>
      <p:ext uri="{BB962C8B-B14F-4D97-AF65-F5344CB8AC3E}">
        <p14:creationId xmlns:p14="http://schemas.microsoft.com/office/powerpoint/2010/main" val="3403560770"/>
      </p:ext>
    </p:extLst>
  </p:cSld>
  <p:clrMapOvr>
    <a:masterClrMapping/>
  </p:clrMapOvr>
</p:sld>
</file>

<file path=ppt/theme/theme1.xml><?xml version="1.0" encoding="utf-8"?>
<a:theme xmlns:a="http://schemas.openxmlformats.org/drawingml/2006/main" name="Zsúp">
  <a:themeElements>
    <a:clrScheme name="Kemény kötés">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Mediá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Zsúp">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311</TotalTime>
  <Words>970</Words>
  <Application>Microsoft Office PowerPoint</Application>
  <PresentationFormat>Diavetítés a képernyőre (4:3 oldalarány)</PresentationFormat>
  <Paragraphs>81</Paragraphs>
  <Slides>20</Slides>
  <Notes>4</Notes>
  <HiddenSlides>0</HiddenSlides>
  <MMClips>0</MMClips>
  <ScaleCrop>false</ScaleCrop>
  <HeadingPairs>
    <vt:vector size="6" baseType="variant">
      <vt:variant>
        <vt:lpstr>Téma</vt:lpstr>
      </vt:variant>
      <vt:variant>
        <vt:i4>1</vt:i4>
      </vt:variant>
      <vt:variant>
        <vt:lpstr>Beágyazott OLE kiszolgálók</vt:lpstr>
      </vt:variant>
      <vt:variant>
        <vt:i4>0</vt:i4>
      </vt:variant>
      <vt:variant>
        <vt:lpstr>Diacímek</vt:lpstr>
      </vt:variant>
      <vt:variant>
        <vt:i4>20</vt:i4>
      </vt:variant>
    </vt:vector>
  </HeadingPairs>
  <TitlesOfParts>
    <vt:vector size="21" baseType="lpstr">
      <vt:lpstr>Zsúp</vt:lpstr>
      <vt:lpstr>Az egyház jövőképe  - a jövő egyháza?</vt:lpstr>
      <vt:lpstr>PowerPoint bemutató</vt:lpstr>
      <vt:lpstr>1.1. Az egyház, a statisztika tükrében</vt:lpstr>
      <vt:lpstr>Vallásosnak tartja magát? (15–29 évesek)</vt:lpstr>
      <vt:lpstr>Milyen felekezetűnek keresztelték? (15–29 évesek)</vt:lpstr>
      <vt:lpstr>PowerPoint bemutató</vt:lpstr>
      <vt:lpstr>PowerPoint bemutató</vt:lpstr>
      <vt:lpstr>A Magyarországi Református Egyház fontosabb népmozgalmi adatai 1991–2010</vt:lpstr>
      <vt:lpstr>Változások a 15-29 éveseknél</vt:lpstr>
      <vt:lpstr>Reformátusok</vt:lpstr>
      <vt:lpstr>1.2. Az egyház a végeken</vt:lpstr>
      <vt:lpstr>Kovácshida 2011. november</vt:lpstr>
      <vt:lpstr>1.3. Közös útkeresés            Mik a tanulságok?</vt:lpstr>
      <vt:lpstr>2. Az út</vt:lpstr>
      <vt:lpstr>A feladat:</vt:lpstr>
      <vt:lpstr>Az út: 1. Missziói egyházkép 2. Gyülekezeteiben él az egyház </vt:lpstr>
      <vt:lpstr>Missziói találkozás:</vt:lpstr>
      <vt:lpstr>A párbeszéd útján</vt:lpstr>
      <vt:lpstr>Az országos párbeszéd folyamata</vt:lpstr>
      <vt:lpstr>Ahol az út indul…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Harcsapa</dc:creator>
  <cp:lastModifiedBy>Harcsapa</cp:lastModifiedBy>
  <cp:revision>22</cp:revision>
  <dcterms:created xsi:type="dcterms:W3CDTF">2013-02-18T14:29:29Z</dcterms:created>
  <dcterms:modified xsi:type="dcterms:W3CDTF">2013-02-21T15:35:18Z</dcterms:modified>
</cp:coreProperties>
</file>